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9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trictFirstAndLastChars="0" saveSubsetFonts="1" autoCompressPictures="0">
  <p:sldMasterIdLst>
    <p:sldMasterId id="2147484235" r:id="rId1"/>
  </p:sldMasterIdLst>
  <p:notesMasterIdLst>
    <p:notesMasterId r:id="rId65"/>
  </p:notesMasterIdLst>
  <p:handoutMasterIdLst>
    <p:handoutMasterId r:id="rId66"/>
  </p:handoutMasterIdLst>
  <p:sldIdLst>
    <p:sldId id="256" r:id="rId2"/>
    <p:sldId id="419" r:id="rId3"/>
    <p:sldId id="414" r:id="rId4"/>
    <p:sldId id="397" r:id="rId5"/>
    <p:sldId id="398" r:id="rId6"/>
    <p:sldId id="399" r:id="rId7"/>
    <p:sldId id="400" r:id="rId8"/>
    <p:sldId id="401" r:id="rId9"/>
    <p:sldId id="402" r:id="rId10"/>
    <p:sldId id="403" r:id="rId11"/>
    <p:sldId id="418" r:id="rId12"/>
    <p:sldId id="359" r:id="rId13"/>
    <p:sldId id="415" r:id="rId14"/>
    <p:sldId id="364" r:id="rId15"/>
    <p:sldId id="354" r:id="rId16"/>
    <p:sldId id="355" r:id="rId17"/>
    <p:sldId id="356" r:id="rId18"/>
    <p:sldId id="357" r:id="rId19"/>
    <p:sldId id="366" r:id="rId20"/>
    <p:sldId id="367" r:id="rId21"/>
    <p:sldId id="376" r:id="rId22"/>
    <p:sldId id="370" r:id="rId23"/>
    <p:sldId id="371" r:id="rId24"/>
    <p:sldId id="396" r:id="rId25"/>
    <p:sldId id="372" r:id="rId26"/>
    <p:sldId id="377" r:id="rId27"/>
    <p:sldId id="369" r:id="rId28"/>
    <p:sldId id="373" r:id="rId29"/>
    <p:sldId id="374" r:id="rId30"/>
    <p:sldId id="375" r:id="rId31"/>
    <p:sldId id="431" r:id="rId32"/>
    <p:sldId id="429" r:id="rId33"/>
    <p:sldId id="425" r:id="rId34"/>
    <p:sldId id="378" r:id="rId35"/>
    <p:sldId id="385" r:id="rId36"/>
    <p:sldId id="379" r:id="rId37"/>
    <p:sldId id="380" r:id="rId38"/>
    <p:sldId id="381" r:id="rId39"/>
    <p:sldId id="382" r:id="rId40"/>
    <p:sldId id="412" r:id="rId41"/>
    <p:sldId id="427" r:id="rId42"/>
    <p:sldId id="423" r:id="rId43"/>
    <p:sldId id="386" r:id="rId44"/>
    <p:sldId id="432" r:id="rId45"/>
    <p:sldId id="387" r:id="rId46"/>
    <p:sldId id="388" r:id="rId47"/>
    <p:sldId id="389" r:id="rId48"/>
    <p:sldId id="410" r:id="rId49"/>
    <p:sldId id="426" r:id="rId50"/>
    <p:sldId id="390" r:id="rId51"/>
    <p:sldId id="391" r:id="rId52"/>
    <p:sldId id="422" r:id="rId53"/>
    <p:sldId id="421" r:id="rId54"/>
    <p:sldId id="430" r:id="rId55"/>
    <p:sldId id="392" r:id="rId56"/>
    <p:sldId id="413" r:id="rId57"/>
    <p:sldId id="407" r:id="rId58"/>
    <p:sldId id="417" r:id="rId59"/>
    <p:sldId id="416" r:id="rId60"/>
    <p:sldId id="408" r:id="rId61"/>
    <p:sldId id="428" r:id="rId62"/>
    <p:sldId id="433" r:id="rId63"/>
    <p:sldId id="409" r:id="rId6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73B4"/>
    <a:srgbClr val="244ABB"/>
    <a:srgbClr val="FF12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84"/>
    <p:restoredTop sz="84262"/>
  </p:normalViewPr>
  <p:slideViewPr>
    <p:cSldViewPr>
      <p:cViewPr varScale="1">
        <p:scale>
          <a:sx n="87" d="100"/>
          <a:sy n="87" d="100"/>
        </p:scale>
        <p:origin x="103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24"/>
    </p:cViewPr>
  </p:sorterViewPr>
  <p:notesViewPr>
    <p:cSldViewPr>
      <p:cViewPr varScale="1">
        <p:scale>
          <a:sx n="93" d="100"/>
          <a:sy n="93" d="100"/>
        </p:scale>
        <p:origin x="-204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1"/>
    <c:view3D>
      <c:rotX val="75"/>
      <c:rotY val="0"/>
      <c:rAngAx val="0"/>
      <c:perspective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00103838582677165"/>
          <c:y val="0.226508101738306"/>
          <c:w val="0.87346708223972"/>
          <c:h val="0.767982551728878"/>
        </c:manualLayout>
      </c:layout>
      <c:pie3D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Days</c:v>
                </c:pt>
              </c:strCache>
            </c:strRef>
          </c:tx>
          <c:explosion val="25"/>
          <c:dPt>
            <c:idx val="1"/>
            <c:bubble3D val="0"/>
            <c:spPr>
              <a:solidFill>
                <a:schemeClr val="accent3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Solving Equations</c:v>
                </c:pt>
                <c:pt idx="1">
                  <c:v>Review and Foundations of Algebra</c:v>
                </c:pt>
                <c:pt idx="2">
                  <c:v>Solving Inequalities</c:v>
                </c:pt>
                <c:pt idx="3">
                  <c:v>Intro to Functions</c:v>
                </c:pt>
                <c:pt idx="4">
                  <c:v>Linear Functions</c:v>
                </c:pt>
                <c:pt idx="5">
                  <c:v>Systems of Equations and Word Problems</c:v>
                </c:pt>
                <c:pt idx="6">
                  <c:v>Distance Formula</c:v>
                </c:pt>
                <c:pt idx="7">
                  <c:v>Exponents and Exponential Functions</c:v>
                </c:pt>
                <c:pt idx="8">
                  <c:v>Quadratic Functions &amp; Equations</c:v>
                </c:pt>
                <c:pt idx="9">
                  <c:v>Polynomials</c:v>
                </c:pt>
                <c:pt idx="10">
                  <c:v>Radical Expressions and Equations</c:v>
                </c:pt>
                <c:pt idx="11">
                  <c:v>Review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15.0</c:v>
                </c:pt>
                <c:pt idx="1">
                  <c:v>20.0</c:v>
                </c:pt>
                <c:pt idx="2">
                  <c:v>15.0</c:v>
                </c:pt>
                <c:pt idx="3">
                  <c:v>20.0</c:v>
                </c:pt>
                <c:pt idx="4">
                  <c:v>20.0</c:v>
                </c:pt>
                <c:pt idx="5">
                  <c:v>20.0</c:v>
                </c:pt>
                <c:pt idx="6">
                  <c:v>5.0</c:v>
                </c:pt>
                <c:pt idx="7">
                  <c:v>15.0</c:v>
                </c:pt>
                <c:pt idx="8">
                  <c:v>10.0</c:v>
                </c:pt>
                <c:pt idx="9">
                  <c:v>10.0</c:v>
                </c:pt>
                <c:pt idx="10">
                  <c:v>5.0</c:v>
                </c:pt>
                <c:pt idx="11">
                  <c:v>15.0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1"/>
    <c:view3D>
      <c:rotX val="75"/>
      <c:rotY val="0"/>
      <c:rAngAx val="0"/>
      <c:perspective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00103838582677165"/>
          <c:y val="0.222874054225646"/>
          <c:w val="0.881800415573053"/>
          <c:h val="0.775362132385105"/>
        </c:manualLayout>
      </c:layout>
      <c:pie3D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Days</c:v>
                </c:pt>
              </c:strCache>
            </c:strRef>
          </c:tx>
          <c:explosion val="25"/>
          <c:dPt>
            <c:idx val="1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2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3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4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5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6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Solving Equations</c:v>
                </c:pt>
                <c:pt idx="1">
                  <c:v>Review and Foundations of Algebra</c:v>
                </c:pt>
                <c:pt idx="2">
                  <c:v>Solving Inequalities</c:v>
                </c:pt>
                <c:pt idx="3">
                  <c:v>Intro to Functions</c:v>
                </c:pt>
                <c:pt idx="4">
                  <c:v>Linear Functions</c:v>
                </c:pt>
                <c:pt idx="5">
                  <c:v>Systems of Equations and Word Problems</c:v>
                </c:pt>
                <c:pt idx="6">
                  <c:v>Distance Formula</c:v>
                </c:pt>
                <c:pt idx="7">
                  <c:v>Exponents and Exponential Functions</c:v>
                </c:pt>
                <c:pt idx="8">
                  <c:v>Quadratic Functions &amp; Equations</c:v>
                </c:pt>
                <c:pt idx="9">
                  <c:v>Polynomials</c:v>
                </c:pt>
                <c:pt idx="10">
                  <c:v>Radical Expressions and Equations</c:v>
                </c:pt>
                <c:pt idx="11">
                  <c:v>Review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15.0</c:v>
                </c:pt>
                <c:pt idx="1">
                  <c:v>20.0</c:v>
                </c:pt>
                <c:pt idx="2">
                  <c:v>15.0</c:v>
                </c:pt>
                <c:pt idx="3">
                  <c:v>20.0</c:v>
                </c:pt>
                <c:pt idx="4">
                  <c:v>20.0</c:v>
                </c:pt>
                <c:pt idx="5">
                  <c:v>20.0</c:v>
                </c:pt>
                <c:pt idx="6">
                  <c:v>5.0</c:v>
                </c:pt>
                <c:pt idx="7">
                  <c:v>15.0</c:v>
                </c:pt>
                <c:pt idx="8">
                  <c:v>10.0</c:v>
                </c:pt>
                <c:pt idx="9">
                  <c:v>10.0</c:v>
                </c:pt>
                <c:pt idx="10">
                  <c:v>5.0</c:v>
                </c:pt>
                <c:pt idx="11">
                  <c:v>15.0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1"/>
    <c:view3D>
      <c:rotX val="75"/>
      <c:rotY val="0"/>
      <c:rAngAx val="0"/>
      <c:perspective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00103838582677165"/>
          <c:y val="0.222874054225646"/>
          <c:w val="0.881800415573053"/>
          <c:h val="0.775362132385105"/>
        </c:manualLayout>
      </c:layout>
      <c:pie3D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Days</c:v>
                </c:pt>
              </c:strCache>
            </c:strRef>
          </c:tx>
          <c:explosion val="25"/>
          <c:dPt>
            <c:idx val="1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2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3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4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5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6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Solving Equations</c:v>
                </c:pt>
                <c:pt idx="1">
                  <c:v>Review and Foundations of Algebra</c:v>
                </c:pt>
                <c:pt idx="2">
                  <c:v>Solving Inequalities</c:v>
                </c:pt>
                <c:pt idx="3">
                  <c:v>Intro to Functions</c:v>
                </c:pt>
                <c:pt idx="4">
                  <c:v>Linear Functions</c:v>
                </c:pt>
                <c:pt idx="5">
                  <c:v>Systems of Equations and Word Problems</c:v>
                </c:pt>
                <c:pt idx="6">
                  <c:v>Distance Formula</c:v>
                </c:pt>
                <c:pt idx="7">
                  <c:v>Exponents and Exponential Functions</c:v>
                </c:pt>
                <c:pt idx="8">
                  <c:v>Quadratic Functions &amp; Equations</c:v>
                </c:pt>
                <c:pt idx="9">
                  <c:v>Polynomials</c:v>
                </c:pt>
                <c:pt idx="10">
                  <c:v>Radical Expressions and Equations</c:v>
                </c:pt>
                <c:pt idx="11">
                  <c:v>Review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15.0</c:v>
                </c:pt>
                <c:pt idx="1">
                  <c:v>20.0</c:v>
                </c:pt>
                <c:pt idx="2">
                  <c:v>15.0</c:v>
                </c:pt>
                <c:pt idx="3">
                  <c:v>20.0</c:v>
                </c:pt>
                <c:pt idx="4">
                  <c:v>20.0</c:v>
                </c:pt>
                <c:pt idx="5">
                  <c:v>20.0</c:v>
                </c:pt>
                <c:pt idx="6">
                  <c:v>5.0</c:v>
                </c:pt>
                <c:pt idx="7">
                  <c:v>15.0</c:v>
                </c:pt>
                <c:pt idx="8">
                  <c:v>10.0</c:v>
                </c:pt>
                <c:pt idx="9">
                  <c:v>10.0</c:v>
                </c:pt>
                <c:pt idx="10">
                  <c:v>5.0</c:v>
                </c:pt>
                <c:pt idx="11">
                  <c:v>15.0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3802A2B-1631-B84B-99C2-014984E024D8}" type="datetimeFigureOut">
              <a:rPr lang="en-US" altLang="en-US"/>
              <a:pPr>
                <a:defRPr/>
              </a:pPr>
              <a:t>6/29/17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0E7E697-2677-8B4B-B062-49041D4115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0E23580-B91A-FE42-8BCC-63E0B9E7B1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B0203B6-6304-4040-84F8-A0AFD0397479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8B4885B-A1CA-E043-BB7B-933FDD56AC7A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E11B2C8-7184-5243-A526-22CD4DCCF800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389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0DFD321-7665-6645-8D58-3EE6A574E4D2}" type="slidenum">
              <a:rPr lang="en-US" altLang="en-US" sz="1200"/>
              <a:pPr/>
              <a:t>14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ja-JP">
              <a:latin typeface="Arial" charset="0"/>
              <a:ea typeface="ＭＳ Ｐゴシック" charset="-128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91D98D3-A88F-5148-B28B-3225A0FAB0FF}" type="slidenum">
              <a:rPr lang="en-US" altLang="en-US" sz="1200"/>
              <a:pPr/>
              <a:t>15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charset="0"/>
                <a:ea typeface="ＭＳ Ｐゴシック" charset="-128"/>
              </a:rPr>
              <a:t>How do we know the kids are actually getting this?</a:t>
            </a:r>
          </a:p>
          <a:p>
            <a:r>
              <a:rPr lang="en-US" altLang="en-US">
                <a:latin typeface="Arial" charset="0"/>
                <a:ea typeface="ＭＳ Ｐゴシック" charset="-128"/>
              </a:rPr>
              <a:t>We do something that most colleges don</a:t>
            </a:r>
            <a:r>
              <a:rPr lang="ja-JP" altLang="en-US">
                <a:latin typeface="Arial" charset="0"/>
                <a:ea typeface="ＭＳ Ｐゴシック" charset="-128"/>
              </a:rPr>
              <a:t>’</a:t>
            </a:r>
            <a:r>
              <a:rPr lang="en-US" altLang="ja-JP">
                <a:latin typeface="Arial" charset="0"/>
                <a:ea typeface="ＭＳ Ｐゴシック" charset="-128"/>
              </a:rPr>
              <a:t>t do: code reviews.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28A3DDA-245E-544E-AFA6-728EDE1647FA}" type="slidenum">
              <a:rPr lang="en-US" altLang="en-US" sz="1200"/>
              <a:pPr/>
              <a:t>16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charset="0"/>
                <a:ea typeface="ＭＳ Ｐゴシック" charset="-128"/>
              </a:rPr>
              <a:t>How do we know the kids are actually getting this?</a:t>
            </a:r>
          </a:p>
          <a:p>
            <a:r>
              <a:rPr lang="en-US" altLang="en-US">
                <a:latin typeface="Arial" charset="0"/>
                <a:ea typeface="ＭＳ Ｐゴシック" charset="-128"/>
              </a:rPr>
              <a:t>We do something that most colleges don</a:t>
            </a:r>
            <a:r>
              <a:rPr lang="ja-JP" altLang="en-US">
                <a:latin typeface="Arial" charset="0"/>
                <a:ea typeface="ＭＳ Ｐゴシック" charset="-128"/>
              </a:rPr>
              <a:t>’</a:t>
            </a:r>
            <a:r>
              <a:rPr lang="en-US" altLang="ja-JP">
                <a:latin typeface="Arial" charset="0"/>
                <a:ea typeface="ＭＳ Ｐゴシック" charset="-128"/>
              </a:rPr>
              <a:t>t do: code reviews.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1A6A9F0-B442-814E-AE54-B474200B327D}" type="slidenum">
              <a:rPr lang="en-US" altLang="en-US" sz="1200"/>
              <a:pPr/>
              <a:t>17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charset="0"/>
                <a:ea typeface="ＭＳ Ｐゴシック" charset="-128"/>
              </a:rPr>
              <a:t>How do we know the kids are actually getting this?</a:t>
            </a:r>
          </a:p>
          <a:p>
            <a:r>
              <a:rPr lang="en-US" altLang="en-US">
                <a:latin typeface="Arial" charset="0"/>
                <a:ea typeface="ＭＳ Ｐゴシック" charset="-128"/>
              </a:rPr>
              <a:t>We do something that most colleges don</a:t>
            </a:r>
            <a:r>
              <a:rPr lang="ja-JP" altLang="en-US">
                <a:latin typeface="Arial" charset="0"/>
                <a:ea typeface="ＭＳ Ｐゴシック" charset="-128"/>
              </a:rPr>
              <a:t>’</a:t>
            </a:r>
            <a:r>
              <a:rPr lang="en-US" altLang="ja-JP">
                <a:latin typeface="Arial" charset="0"/>
                <a:ea typeface="ＭＳ Ｐゴシック" charset="-128"/>
              </a:rPr>
              <a:t>t do: code reviews.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12F9A05-1DB1-4349-ABC4-B02F3BD386F0}" type="slidenum">
              <a:rPr lang="en-US" altLang="en-US" sz="1200"/>
              <a:pPr/>
              <a:t>18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F013D80-5FC4-F042-AEED-9D038AD4EA87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673CF2C-621A-2E4A-A71C-C4BE588AE8A0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F26BFD4-70AC-4C48-8FD0-11F92F1B22B4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FC628E0-09DE-B149-80A0-77A8B924FC0A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ja-JP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87CD16B-BF04-1447-BA21-73373D2CF64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95A7C75-5381-8647-B251-9D54DEDF0223}" type="slidenum">
              <a:rPr lang="en-US" altLang="en-US" sz="1200"/>
              <a:pPr/>
              <a:t>36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453C7D0-9B0E-4041-BF01-0A15EB72370A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398E6B2-02A4-A844-8194-C08A9FC433C8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2BFAB86-B42B-3642-B60F-1C8FCD0FD4BB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9889FF0-5D87-6A40-8088-64BB42548C9C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12D9701-88EE-A44E-A611-DE019190C6BC}" type="slidenum">
              <a:rPr lang="en-US" altLang="en-US" sz="1200"/>
              <a:pPr/>
              <a:t>54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9B2C429-7DB4-7448-8BEB-D9570C7A0A94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i="1">
                <a:solidFill>
                  <a:srgbClr val="000000"/>
                </a:solidFill>
                <a:latin typeface="Arial" charset="0"/>
                <a:ea typeface="ＭＳ Ｐゴシック" charset="-128"/>
              </a:rPr>
              <a:t>What’s different for pre-algebra and earlier?</a:t>
            </a:r>
          </a:p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1024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318FDF4-B734-C141-9490-F5FB168EAF48}" type="slidenum">
              <a:rPr lang="en-US" altLang="en-US" sz="1200"/>
              <a:pPr/>
              <a:t>58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charset="0"/>
                <a:ea typeface="ＭＳ Ｐゴシック" charset="-128"/>
              </a:rPr>
              <a:t>100 Days devoted to material that Bootstrap Covers</a:t>
            </a:r>
          </a:p>
        </p:txBody>
      </p:sp>
      <p:sp>
        <p:nvSpPr>
          <p:cNvPr id="1044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FC92C7C-DEC1-1A43-957A-6AF4114C33B2}" type="slidenum">
              <a:rPr lang="en-US" altLang="en-US" sz="1200"/>
              <a:pPr/>
              <a:t>59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CEBDCE7-3D62-FC46-820F-6218BF50EA0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100">
                <a:latin typeface="Arial" charset="0"/>
                <a:ea typeface="ＭＳ Ｐゴシック" charset="-128"/>
              </a:rPr>
              <a:t>Equity implications of these points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0B829AB-88EA-4441-9AF5-5078AAAC3DB3}" type="slidenum">
              <a:rPr lang="en-US" altLang="en-US" sz="1200"/>
              <a:pPr/>
              <a:t>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charset="0"/>
                <a:ea typeface="ＭＳ Ｐゴシック" charset="-128"/>
              </a:rPr>
              <a:t>Unfortunately, algebra scares the hell out of most americans!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8CC32E8-4A90-3B41-BFD9-A0C00A578490}" type="slidenum">
              <a:rPr lang="en-US" altLang="en-US" sz="1200"/>
              <a:pPr/>
              <a:t>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100">
                <a:latin typeface="Arial" charset="0"/>
                <a:ea typeface="ＭＳ Ｐゴシック" charset="-128"/>
              </a:rPr>
              <a:t>Emmanuel does this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329EB7B-BCE7-BF4C-A2BB-988B6D838282}" type="slidenum">
              <a:rPr lang="en-US" altLang="en-US" sz="1200"/>
              <a:pPr/>
              <a:t>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b="1">
              <a:latin typeface="Arial" charset="0"/>
              <a:ea typeface="ＭＳ Ｐゴシック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BE397D8-49F2-A347-AD89-C382669005A0}" type="slidenum">
              <a:rPr lang="en-US" altLang="en-US" sz="1200"/>
              <a:pPr/>
              <a:t>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ED64D38-C54D-FE49-938B-89BB702468A7}" type="slidenum">
              <a:rPr lang="en-US" altLang="en-US" sz="1200"/>
              <a:pPr/>
              <a:t>10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charset="0"/>
                <a:ea typeface="ＭＳ Ｐゴシック" charset="-128"/>
              </a:rPr>
              <a:t>Dubinsky 1992, 1995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5621E4D-EB6C-EE43-884B-EEDAE124B476}" type="slidenum">
              <a:rPr lang="en-US" altLang="en-US" sz="1200"/>
              <a:pPr/>
              <a:t>11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bootstrap-2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6"/>
          <a:stretch>
            <a:fillRect/>
          </a:stretch>
        </p:blipFill>
        <p:spPr bwMode="auto">
          <a:xfrm>
            <a:off x="-149225" y="0"/>
            <a:ext cx="9293225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5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914400"/>
            <a:ext cx="9144000" cy="594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3" name="Text Box 8"/>
          <p:cNvSpPr txBox="1">
            <a:spLocks noChangeArrowheads="1"/>
          </p:cNvSpPr>
          <p:nvPr userDrawn="1"/>
        </p:nvSpPr>
        <p:spPr bwMode="auto">
          <a:xfrm>
            <a:off x="6781800" y="6172200"/>
            <a:ext cx="1600200" cy="457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smtClean="0"/>
          </a:p>
        </p:txBody>
      </p:sp>
      <p:pic>
        <p:nvPicPr>
          <p:cNvPr id="4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88913"/>
            <a:ext cx="1414463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00F6B-8B45-024D-A1CE-8FE8E5EF2986}" type="datetime1">
              <a:rPr lang="en-US" altLang="en-US"/>
              <a:pPr>
                <a:defRPr/>
              </a:pPr>
              <a:t>6/29/17</a:t>
            </a:fld>
            <a:endParaRPr lang="en-US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BA72D-C67B-5949-BD55-C48AA09049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395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0"/>
            <a:ext cx="9144001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5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914400"/>
            <a:ext cx="9144000" cy="594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6781800" y="6172200"/>
            <a:ext cx="1600200" cy="457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smtClean="0"/>
          </a:p>
        </p:txBody>
      </p:sp>
      <p:pic>
        <p:nvPicPr>
          <p:cNvPr id="6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88913"/>
            <a:ext cx="1414463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chemeClr val="bg1"/>
              </a:buCl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24"/>
          <p:cNvSpPr>
            <a:spLocks noGrp="1"/>
          </p:cNvSpPr>
          <p:nvPr>
            <p:ph type="dt" sz="half" idx="10"/>
          </p:nvPr>
        </p:nvSpPr>
        <p:spPr>
          <a:xfrm>
            <a:off x="3048000" y="6477000"/>
            <a:ext cx="2514600" cy="2889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B0E79EC3-E2B8-3B49-B434-C06A6F2BCA7F}" type="datetime1">
              <a:rPr lang="en-US" altLang="en-US"/>
              <a:pPr>
                <a:defRPr/>
              </a:pPr>
              <a:t>6/29/17</a:t>
            </a:fld>
            <a:endParaRPr lang="en-US" altLang="en-US"/>
          </a:p>
        </p:txBody>
      </p:sp>
      <p:sp>
        <p:nvSpPr>
          <p:cNvPr id="8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152400" y="6477000"/>
            <a:ext cx="2895600" cy="2889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2C3B8-451A-2D4E-ABD3-E72AB095E9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164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6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6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9144000" cy="605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0"/>
            <a:ext cx="133667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7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187"/>
          <a:stretch>
            <a:fillRect/>
          </a:stretch>
        </p:blipFill>
        <p:spPr bwMode="auto">
          <a:xfrm>
            <a:off x="0" y="-17463"/>
            <a:ext cx="9144000" cy="611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05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73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914400"/>
            <a:ext cx="9144000" cy="594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1029" name="Text Placeholder 7"/>
          <p:cNvSpPr>
            <a:spLocks noGrp="1"/>
          </p:cNvSpPr>
          <p:nvPr>
            <p:ph type="body" idx="1"/>
          </p:nvPr>
        </p:nvSpPr>
        <p:spPr bwMode="auto">
          <a:xfrm>
            <a:off x="304800" y="1554163"/>
            <a:ext cx="8686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3505200" y="6477000"/>
            <a:ext cx="2514600" cy="2889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D38E27"/>
                </a:solidFill>
              </a:defRPr>
            </a:lvl1pPr>
          </a:lstStyle>
          <a:p>
            <a:pPr>
              <a:defRPr/>
            </a:pPr>
            <a:fld id="{A45D42DA-9C21-9E4E-9B0E-9708D88D4C5B}" type="datetime1">
              <a:rPr lang="en-US" altLang="en-US"/>
              <a:pPr>
                <a:defRPr/>
              </a:pPr>
              <a:t>6/29/17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152400" y="6477000"/>
            <a:ext cx="3352800" cy="2889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D38E27"/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D38E27"/>
                </a:solidFill>
              </a:defRPr>
            </a:lvl1pPr>
          </a:lstStyle>
          <a:p>
            <a:pPr>
              <a:defRPr/>
            </a:pPr>
            <a:fld id="{588078BF-B6EB-F04C-B7B8-E4AEC48075F9}" type="slidenum">
              <a:rPr lang="en-US" altLang="en-US"/>
              <a:pPr>
                <a:defRPr/>
              </a:pPr>
              <a:t>‹#›</a:t>
            </a:fld>
            <a:endParaRPr lang="en-US" altLang="en-US" sz="1400" b="1">
              <a:solidFill>
                <a:srgbClr val="FFFFFF"/>
              </a:solidFill>
            </a:endParaRPr>
          </a:p>
        </p:txBody>
      </p:sp>
      <p:sp>
        <p:nvSpPr>
          <p:cNvPr id="1040" name="Text Box 8"/>
          <p:cNvSpPr txBox="1">
            <a:spLocks noChangeArrowheads="1"/>
          </p:cNvSpPr>
          <p:nvPr userDrawn="1"/>
        </p:nvSpPr>
        <p:spPr bwMode="auto">
          <a:xfrm>
            <a:off x="6781800" y="6172200"/>
            <a:ext cx="1600200" cy="457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smtClean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35" name="Picture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88913"/>
            <a:ext cx="1414463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6314" r:id="rId1"/>
    <p:sldLayoutId id="2147486315" r:id="rId2"/>
    <p:sldLayoutId id="2147486316" r:id="rId3"/>
    <p:sldLayoutId id="2147486317" r:id="rId4"/>
    <p:sldLayoutId id="2147486318" r:id="rId5"/>
    <p:sldLayoutId id="2147486319" r:id="rId6"/>
    <p:sldLayoutId id="2147486320" r:id="rId7"/>
    <p:sldLayoutId id="2147486321" r:id="rId8"/>
    <p:sldLayoutId id="2147486322" r:id="rId9"/>
    <p:sldLayoutId id="2147486323" r:id="rId10"/>
    <p:sldLayoutId id="2147486324" r:id="rId11"/>
  </p:sldLayoutIdLst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effectLst>
            <a:reflection blurRad="12700" stA="21000" endA="300" endPos="55000" dir="5400000" sy="-90000" algn="bl" rotWithShape="0"/>
          </a:effectLst>
          <a:latin typeface="Helvetica"/>
          <a:ea typeface="ＭＳ Ｐゴシック" charset="-128"/>
          <a:cs typeface="Helvetica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Helvetica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Helvetica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Helvetica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Helvetic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2"/>
        <a:buChar char="§"/>
        <a:defRPr sz="28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2"/>
        <a:buChar char="§"/>
        <a:defRPr sz="24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2"/>
        <a:buChar char="§"/>
        <a:defRPr sz="20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2"/>
        <a:buChar char="§"/>
        <a:defRPr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2"/>
        <a:buChar char="§"/>
        <a:defRPr sz="16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2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5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29.emf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vmlDrawing" Target="../drawings/vmlDrawing1.vml"/><Relationship Id="rId2" Type="http://schemas.openxmlformats.org/officeDocument/2006/relationships/tags" Target="../tags/tag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eScheme.org" TargetMode="External"/><Relationship Id="rId3" Type="http://schemas.openxmlformats.org/officeDocument/2006/relationships/hyperlink" Target="http://www.BootstrapWorld.org/material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eScheme.or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37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38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3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htdp.org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chart" Target="../charts/char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5907088"/>
            <a:ext cx="32004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Programming has functions!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2201863" cy="17621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ALI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3702050"/>
            <a:ext cx="2108200" cy="2540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343400"/>
            <a:ext cx="1589088" cy="20050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725" y="2443163"/>
            <a:ext cx="2251075" cy="296068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846263"/>
            <a:ext cx="1473200" cy="14732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2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54C438E-13E3-BA49-BC9D-276505EC8B9A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Programming != Math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1728788"/>
            <a:ext cx="6248400" cy="523875"/>
          </a:xfrm>
          <a:prstGeom prst="rect">
            <a:avLst/>
          </a:prstGeom>
          <a:gradFill rotWithShape="1">
            <a:gsLst>
              <a:gs pos="0">
                <a:srgbClr val="F2D9D4"/>
              </a:gs>
              <a:gs pos="72000">
                <a:srgbClr val="D8917F"/>
              </a:gs>
              <a:gs pos="100000">
                <a:srgbClr val="D47962"/>
              </a:gs>
            </a:gsLst>
            <a:lin ang="5400000" scaled="1"/>
          </a:gradFill>
          <a:ln w="10000">
            <a:solidFill>
              <a:schemeClr val="accent2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>
            <a:sp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  <a:buFont typeface="Wingdings 2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1 / 2 = ??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48004" y="152400"/>
            <a:ext cx="8686800" cy="6096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5400" b="1" kern="1200">
                <a:solidFill>
                  <a:schemeClr val="tx1"/>
                </a:solidFill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Futura Condensed"/>
                <a:ea typeface="ＭＳ Ｐゴシック" charset="-128"/>
                <a:cs typeface="Futura Condensed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Futura Condensed" charset="0"/>
                <a:ea typeface="ＭＳ Ｐゴシック" charset="-128"/>
                <a:cs typeface="ＭＳ Ｐゴシック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Futura Condensed" charset="0"/>
                <a:ea typeface="ＭＳ Ｐゴシック" charset="-128"/>
                <a:cs typeface="ＭＳ Ｐゴシック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Futura Condensed" charset="0"/>
                <a:ea typeface="ＭＳ Ｐゴシック" charset="-128"/>
                <a:cs typeface="ＭＳ Ｐゴシック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Futura Condensed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 smtClean="0">
                <a:latin typeface="Helvetica"/>
                <a:ea typeface="+mj-ea"/>
                <a:cs typeface="Helvetica"/>
              </a:rPr>
              <a:t>But there’s a problem...</a:t>
            </a:r>
            <a:endParaRPr lang="en-US" sz="3600" dirty="0">
              <a:latin typeface="Helvetica"/>
              <a:ea typeface="+mj-ea"/>
              <a:cs typeface="Helvetica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2643188"/>
            <a:ext cx="6248400" cy="954087"/>
          </a:xfrm>
          <a:prstGeom prst="rect">
            <a:avLst/>
          </a:prstGeom>
          <a:gradFill rotWithShape="1">
            <a:gsLst>
              <a:gs pos="0">
                <a:srgbClr val="F2D9D4"/>
              </a:gs>
              <a:gs pos="72000">
                <a:srgbClr val="D8917F"/>
              </a:gs>
              <a:gs pos="100000">
                <a:srgbClr val="D47962"/>
              </a:gs>
            </a:gsLst>
            <a:lin ang="5400000" scaled="1"/>
          </a:gradFill>
          <a:ln w="10000">
            <a:solidFill>
              <a:schemeClr val="accent2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>
            <a:spAutoFit/>
          </a:bodyPr>
          <a:lstStyle/>
          <a:p>
            <a:pPr>
              <a:buFont typeface="Wingdings 2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 = 10</a:t>
            </a:r>
          </a:p>
          <a:p>
            <a:pPr>
              <a:buFont typeface="Wingdings 2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 = x+2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0" y="3898900"/>
            <a:ext cx="6248400" cy="1816100"/>
          </a:xfrm>
          <a:prstGeom prst="rect">
            <a:avLst/>
          </a:prstGeom>
          <a:gradFill rotWithShape="1">
            <a:gsLst>
              <a:gs pos="0">
                <a:srgbClr val="F2D9D4"/>
              </a:gs>
              <a:gs pos="72000">
                <a:srgbClr val="D8917F"/>
              </a:gs>
              <a:gs pos="100000">
                <a:srgbClr val="D47962"/>
              </a:gs>
            </a:gsLst>
            <a:lin ang="5400000" scaled="1"/>
          </a:gradFill>
          <a:ln w="10000">
            <a:solidFill>
              <a:schemeClr val="accent2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>
            <a:spAutoFit/>
          </a:bodyPr>
          <a:lstStyle/>
          <a:p>
            <a:pPr>
              <a:buFont typeface="Wingdings 2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foo = 0</a:t>
            </a:r>
          </a:p>
          <a:p>
            <a:pPr>
              <a:buFont typeface="Wingdings 2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function f(x){</a:t>
            </a:r>
          </a:p>
          <a:p>
            <a:pPr>
              <a:buFont typeface="Wingdings 2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return foo++</a:t>
            </a:r>
          </a:p>
          <a:p>
            <a:pPr>
              <a:buFont typeface="Wingdings 2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33798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latin typeface="Arial" charset="0"/>
            </a:endParaRPr>
          </a:p>
        </p:txBody>
      </p:sp>
      <p:sp>
        <p:nvSpPr>
          <p:cNvPr id="3379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48A4F52-1F19-6B4C-8FA5-034EB208AD6B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4525963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Theory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Overview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Practice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Pedagogy</a:t>
            </a:r>
          </a:p>
        </p:txBody>
      </p:sp>
      <p:sp>
        <p:nvSpPr>
          <p:cNvPr id="35843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81B5CAB-E430-C747-AB3A-63962BAFD7AA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706438" y="2392363"/>
            <a:ext cx="7496175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9" tIns="40820" rIns="81639" bIns="40820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ts val="638"/>
              </a:spcBef>
              <a:buClrTx/>
              <a:buSzTx/>
              <a:buFontTx/>
              <a:buNone/>
            </a:pPr>
            <a:r>
              <a:rPr lang="en-US" altLang="en-US" sz="2500" b="1">
                <a:latin typeface="Arial" charset="0"/>
              </a:rPr>
              <a:t>Grades 6-7: </a:t>
            </a:r>
            <a:r>
              <a:rPr lang="en-US" altLang="en-US" sz="2500">
                <a:latin typeface="Arial" charset="0"/>
              </a:rPr>
              <a:t>    First Exposure to Algebra</a:t>
            </a:r>
          </a:p>
          <a:p>
            <a:pPr>
              <a:spcBef>
                <a:spcPts val="638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FFFFFF"/>
              </a:solidFill>
              <a:latin typeface="Arial" charset="0"/>
            </a:endParaRPr>
          </a:p>
          <a:p>
            <a:pPr>
              <a:spcBef>
                <a:spcPts val="638"/>
              </a:spcBef>
              <a:buClrTx/>
              <a:buSzTx/>
              <a:buFontTx/>
              <a:buNone/>
            </a:pPr>
            <a:r>
              <a:rPr lang="en-US" altLang="en-US" sz="2500" b="1">
                <a:latin typeface="Arial" charset="0"/>
              </a:rPr>
              <a:t>Grades 8-10:	</a:t>
            </a:r>
            <a:r>
              <a:rPr lang="en-US" altLang="en-US" sz="2500">
                <a:latin typeface="Arial" charset="0"/>
              </a:rPr>
              <a:t> Algebra Enrichment</a:t>
            </a:r>
          </a:p>
          <a:p>
            <a:pPr>
              <a:spcBef>
                <a:spcPts val="638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FFFFFF"/>
              </a:solidFill>
              <a:latin typeface="Arial" charset="0"/>
            </a:endParaRPr>
          </a:p>
          <a:p>
            <a:pPr>
              <a:spcBef>
                <a:spcPts val="638"/>
              </a:spcBef>
              <a:buClrTx/>
              <a:buSzTx/>
              <a:buFontTx/>
              <a:buNone/>
            </a:pPr>
            <a:r>
              <a:rPr lang="en-US" altLang="en-US" sz="2500" b="1">
                <a:latin typeface="Arial" charset="0"/>
              </a:rPr>
              <a:t>Grades 11-12:</a:t>
            </a:r>
            <a:r>
              <a:rPr lang="en-US" altLang="en-US" sz="2500">
                <a:latin typeface="Arial" charset="0"/>
              </a:rPr>
              <a:t>  Algebra Remediation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Who is Bootstrap for?</a:t>
            </a:r>
            <a:endParaRPr lang="en-US" dirty="0"/>
          </a:p>
        </p:txBody>
      </p:sp>
      <p:sp>
        <p:nvSpPr>
          <p:cNvPr id="37891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1C288F-6358-1343-9AFD-543B75D8894D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cap="small" dirty="0" smtClean="0"/>
              <a:t>Bootstrap Materials</a:t>
            </a:r>
            <a:endParaRPr lang="en-US" cap="small" dirty="0"/>
          </a:p>
        </p:txBody>
      </p:sp>
      <p:sp>
        <p:nvSpPr>
          <p:cNvPr id="3" name="Vertical 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ts val="2400"/>
              </a:spcAft>
            </a:pPr>
            <a:r>
              <a:rPr lang="en-US" altLang="en-US" b="1">
                <a:ea typeface="ＭＳ Ｐゴシック" charset="-128"/>
                <a:cs typeface="Helvetica" charset="0"/>
              </a:rPr>
              <a:t>Software</a:t>
            </a:r>
            <a:r>
              <a:rPr lang="en-US" altLang="en-US">
                <a:ea typeface="ＭＳ Ｐゴシック" charset="-128"/>
                <a:cs typeface="Helvetica" charset="0"/>
              </a:rPr>
              <a:t>: In the cloud, or on your machine.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b="1">
                <a:ea typeface="ＭＳ Ｐゴシック" charset="-128"/>
                <a:cs typeface="Helvetica" charset="0"/>
              </a:rPr>
              <a:t>Lesson Plans</a:t>
            </a:r>
            <a:r>
              <a:rPr lang="en-US" altLang="en-US">
                <a:ea typeface="ＭＳ Ｐゴシック" charset="-128"/>
                <a:cs typeface="Helvetica" charset="0"/>
              </a:rPr>
              <a:t>: Detailed[*] curricula, student handouts, integrated workbooks, and supplemental activities.</a:t>
            </a:r>
            <a:endParaRPr lang="en-US" altLang="en-US" u="sng">
              <a:ea typeface="ＭＳ Ｐゴシック" charset="-128"/>
              <a:cs typeface="Helvetica" charset="0"/>
            </a:endParaRPr>
          </a:p>
          <a:p>
            <a:pPr eaLnBrk="1" hangingPunct="1">
              <a:spcAft>
                <a:spcPts val="2400"/>
              </a:spcAft>
            </a:pPr>
            <a:r>
              <a:rPr lang="en-US" altLang="en-US" b="1">
                <a:ea typeface="ＭＳ Ｐゴシック" charset="-128"/>
                <a:cs typeface="Helvetica" charset="0"/>
              </a:rPr>
              <a:t>Standards</a:t>
            </a:r>
            <a:r>
              <a:rPr lang="en-US" altLang="en-US">
                <a:ea typeface="ＭＳ Ｐゴシック" charset="-128"/>
                <a:cs typeface="Helvetica" charset="0"/>
              </a:rPr>
              <a:t>: All lessons are aligned to National and State Standards for </a:t>
            </a:r>
            <a:r>
              <a:rPr lang="en-US" altLang="en-US" u="sng">
                <a:ea typeface="ＭＳ Ｐゴシック" charset="-128"/>
                <a:cs typeface="Helvetica" charset="0"/>
              </a:rPr>
              <a:t>Mathematics</a:t>
            </a:r>
            <a:r>
              <a:rPr lang="en-US" altLang="en-US">
                <a:ea typeface="ＭＳ Ｐゴシック" charset="-128"/>
                <a:cs typeface="Helvetica" charset="0"/>
              </a:rPr>
              <a:t>.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b="1">
                <a:ea typeface="ＭＳ Ｐゴシック" charset="-128"/>
                <a:cs typeface="Helvetica" charset="0"/>
              </a:rPr>
              <a:t>Language</a:t>
            </a:r>
            <a:r>
              <a:rPr lang="en-US" altLang="en-US">
                <a:ea typeface="ＭＳ Ｐゴシック" charset="-128"/>
                <a:cs typeface="Helvetica" charset="0"/>
              </a:rPr>
              <a:t>: Algebraic semantics, simple syntax, rich media and integrated testing</a:t>
            </a:r>
          </a:p>
        </p:txBody>
      </p:sp>
      <p:sp>
        <p:nvSpPr>
          <p:cNvPr id="39939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D162D9-DAC4-D648-8268-2E9D4954B961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10,000 Foot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latin typeface="Helvetica" charset="0"/>
                <a:ea typeface="ＭＳ Ｐゴシック" charset="-128"/>
                <a:cs typeface="Helvetica" charset="0"/>
              </a:rPr>
              <a:t>Brainstorming, and Circles of Evaluation</a:t>
            </a:r>
          </a:p>
          <a:p>
            <a:pPr eaLnBrk="1" hangingPunct="1"/>
            <a:r>
              <a:rPr lang="en-US" altLang="en-US" sz="2400">
                <a:latin typeface="Helvetica" charset="0"/>
                <a:ea typeface="ＭＳ Ｐゴシック" charset="-128"/>
                <a:cs typeface="Helvetica" charset="0"/>
              </a:rPr>
              <a:t>Datatypes, Domain &amp;Range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990600" y="3352800"/>
            <a:ext cx="6248400" cy="1828800"/>
            <a:chOff x="990600" y="3352800"/>
            <a:chExt cx="6248400" cy="1828800"/>
          </a:xfrm>
        </p:grpSpPr>
        <p:grpSp>
          <p:nvGrpSpPr>
            <p:cNvPr id="41989" name="Group 5"/>
            <p:cNvGrpSpPr>
              <a:grpSpLocks/>
            </p:cNvGrpSpPr>
            <p:nvPr/>
          </p:nvGrpSpPr>
          <p:grpSpPr bwMode="auto">
            <a:xfrm>
              <a:off x="990600" y="3352800"/>
              <a:ext cx="1828800" cy="1828800"/>
              <a:chOff x="3560" y="2678"/>
              <a:chExt cx="576" cy="576"/>
            </a:xfrm>
          </p:grpSpPr>
          <p:sp>
            <p:nvSpPr>
              <p:cNvPr id="41991" name="Oval 6"/>
              <p:cNvSpPr>
                <a:spLocks noChangeArrowheads="1"/>
              </p:cNvSpPr>
              <p:nvPr/>
            </p:nvSpPr>
            <p:spPr bwMode="auto">
              <a:xfrm>
                <a:off x="3560" y="2678"/>
                <a:ext cx="576" cy="576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charset="0"/>
                </a:endParaRPr>
              </a:p>
            </p:txBody>
          </p:sp>
          <p:grpSp>
            <p:nvGrpSpPr>
              <p:cNvPr id="41992" name="Group 6"/>
              <p:cNvGrpSpPr>
                <a:grpSpLocks/>
              </p:cNvGrpSpPr>
              <p:nvPr/>
            </p:nvGrpSpPr>
            <p:grpSpPr bwMode="auto">
              <a:xfrm>
                <a:off x="3776" y="2901"/>
                <a:ext cx="288" cy="288"/>
                <a:chOff x="9540" y="3780"/>
                <a:chExt cx="720" cy="720"/>
              </a:xfrm>
            </p:grpSpPr>
            <p:sp>
              <p:nvSpPr>
                <p:cNvPr id="41997" name="Oval 7"/>
                <p:cNvSpPr>
                  <a:spLocks noChangeArrowheads="1"/>
                </p:cNvSpPr>
                <p:nvPr/>
              </p:nvSpPr>
              <p:spPr bwMode="auto">
                <a:xfrm>
                  <a:off x="9540" y="3780"/>
                  <a:ext cx="720" cy="72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41998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850" y="3827"/>
                  <a:ext cx="230" cy="31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>
                      <a:solidFill>
                        <a:schemeClr val="bg1"/>
                      </a:solidFill>
                      <a:latin typeface="Times New Roman" charset="0"/>
                    </a:rPr>
                    <a:t>*</a:t>
                  </a:r>
                </a:p>
              </p:txBody>
            </p:sp>
            <p:sp>
              <p:nvSpPr>
                <p:cNvPr id="41999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9660" y="4097"/>
                  <a:ext cx="230" cy="31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>
                      <a:latin typeface="Times New Roman" charset="0"/>
                    </a:rPr>
                    <a:t>2</a:t>
                  </a:r>
                </a:p>
              </p:txBody>
            </p:sp>
            <p:sp>
              <p:nvSpPr>
                <p:cNvPr id="4200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0000" y="4107"/>
                  <a:ext cx="230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>
                      <a:latin typeface="Times New Roman" charset="0"/>
                    </a:rPr>
                    <a:t>3</a:t>
                  </a:r>
                </a:p>
              </p:txBody>
            </p:sp>
          </p:grpSp>
          <p:grpSp>
            <p:nvGrpSpPr>
              <p:cNvPr id="41993" name="Group 11"/>
              <p:cNvGrpSpPr>
                <a:grpSpLocks/>
              </p:cNvGrpSpPr>
              <p:nvPr/>
            </p:nvGrpSpPr>
            <p:grpSpPr bwMode="auto">
              <a:xfrm>
                <a:off x="3613" y="2894"/>
                <a:ext cx="163" cy="145"/>
                <a:chOff x="10080" y="6804"/>
                <a:chExt cx="407" cy="363"/>
              </a:xfrm>
            </p:grpSpPr>
            <p:sp>
              <p:nvSpPr>
                <p:cNvPr id="41995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0097" y="6804"/>
                  <a:ext cx="39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>
                      <a:solidFill>
                        <a:schemeClr val="bg1"/>
                      </a:solidFill>
                      <a:latin typeface="Times New Roman" charset="0"/>
                    </a:rPr>
                    <a:t>9</a:t>
                  </a:r>
                </a:p>
              </p:txBody>
            </p:sp>
            <p:sp>
              <p:nvSpPr>
                <p:cNvPr id="41996" name="Oval 13"/>
                <p:cNvSpPr>
                  <a:spLocks noChangeArrowheads="1"/>
                </p:cNvSpPr>
                <p:nvPr/>
              </p:nvSpPr>
              <p:spPr bwMode="auto">
                <a:xfrm>
                  <a:off x="10080" y="6807"/>
                  <a:ext cx="360" cy="36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994" name="Text Box 14"/>
              <p:cNvSpPr txBox="1">
                <a:spLocks noChangeArrowheads="1"/>
              </p:cNvSpPr>
              <p:nvPr/>
            </p:nvSpPr>
            <p:spPr bwMode="auto">
              <a:xfrm>
                <a:off x="3776" y="2750"/>
                <a:ext cx="144" cy="14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solidFill>
                      <a:schemeClr val="bg1"/>
                    </a:solidFill>
                    <a:latin typeface="Times New Roman" charset="0"/>
                  </a:rPr>
                  <a:t>/</a:t>
                </a:r>
              </a:p>
            </p:txBody>
          </p:sp>
        </p:grpSp>
        <p:sp>
          <p:nvSpPr>
            <p:cNvPr id="41990" name="TextBox 6"/>
            <p:cNvSpPr txBox="1">
              <a:spLocks noChangeArrowheads="1"/>
            </p:cNvSpPr>
            <p:nvPr/>
          </p:nvSpPr>
          <p:spPr bwMode="auto">
            <a:xfrm>
              <a:off x="2971800" y="3962400"/>
              <a:ext cx="42672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4800">
                  <a:latin typeface="Arial" charset="0"/>
                </a:rPr>
                <a:t> =  </a:t>
              </a:r>
              <a:r>
                <a:rPr lang="en-US" altLang="en-US" sz="4800" i="1">
                  <a:latin typeface="Arial" charset="0"/>
                </a:rPr>
                <a:t>f</a:t>
              </a:r>
              <a:r>
                <a:rPr lang="en-US" altLang="en-US" sz="4800">
                  <a:latin typeface="Arial" charset="0"/>
                </a:rPr>
                <a:t>(9, </a:t>
              </a:r>
              <a:r>
                <a:rPr lang="en-US" altLang="en-US" sz="4800" i="1">
                  <a:latin typeface="Arial" charset="0"/>
                </a:rPr>
                <a:t>g</a:t>
              </a:r>
              <a:r>
                <a:rPr lang="en-US" altLang="en-US" sz="4800">
                  <a:latin typeface="Arial" charset="0"/>
                </a:rPr>
                <a:t>(2, 3))</a:t>
              </a:r>
            </a:p>
          </p:txBody>
        </p:sp>
      </p:grpSp>
      <p:sp>
        <p:nvSpPr>
          <p:cNvPr id="41988" name="Slide Number Placeholder 24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477000"/>
            <a:ext cx="758825" cy="247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2E34088-8604-754C-AF53-FE278513EE2F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  <p:custDataLst>
      <p:tags r:id="rId1"/>
    </p:custDataLst>
  </p:cSld>
  <p:clrMapOvr>
    <a:masterClrMapping/>
  </p:clrMapOvr>
  <p:transition spd="slow" advTm="80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10,000 Foot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Brainstorming, and Circles of Evaluation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Datatypes, Domain &amp;Range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Defining Functions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Animating your Game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3733800"/>
            <a:ext cx="1770063" cy="2830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352800" y="3810000"/>
            <a:ext cx="457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Arial" charset="0"/>
              </a:rPr>
              <a:t>height : Number -&gt; Number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505200" y="4419600"/>
          <a:ext cx="3657600" cy="1114425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-128"/>
                        </a:rPr>
                        <a:t>height(1)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F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-128"/>
                        </a:rPr>
                        <a:t>7 * 1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FEC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-128"/>
                        </a:rPr>
                        <a:t>height(2)</a:t>
                      </a:r>
                      <a:endParaRPr kumimoji="0" lang="en-US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Franklin Gothic Book" charset="0"/>
                        <a:ea typeface="ＭＳ Ｐゴシック" charset="-128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DDD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-128"/>
                        </a:rPr>
                        <a:t>7 * 2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DDD6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-128"/>
                        </a:rPr>
                        <a:t>height(3)</a:t>
                      </a:r>
                      <a:endParaRPr kumimoji="0" lang="en-US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Franklin Gothic Book" charset="0"/>
                        <a:ea typeface="ＭＳ Ｐゴシック" charset="-128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F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-128"/>
                        </a:rPr>
                        <a:t>7 * 3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FEC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429000" y="5638800"/>
            <a:ext cx="3810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charset="0"/>
              </a:rPr>
              <a:t>height(t) = 7 * t</a:t>
            </a:r>
          </a:p>
        </p:txBody>
      </p:sp>
      <p:sp>
        <p:nvSpPr>
          <p:cNvPr id="44052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7B773B9-433A-A145-9271-1BC064D2970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  <p:custDataLst>
      <p:tags r:id="rId1"/>
    </p:custDataLst>
  </p:cSld>
  <p:clrMapOvr>
    <a:masterClrMapping/>
  </p:clrMapOvr>
  <p:transition spd="med" advTm="809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D77D0FA-20D2-4F49-BA4D-8550D6068255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10,000 Foot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Brainstorming, and Circles of Evaluation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Datatypes, Domain &amp;Range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Defining Functions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Animating your Game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Booleans and Inequalities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Piecewise Functions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87375" y="4949825"/>
          <a:ext cx="8299450" cy="152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5" name="Equation" r:id="rId5" imgW="2552700" imgH="469900" progId="Equation.3">
                  <p:embed/>
                </p:oleObj>
              </mc:Choice>
              <mc:Fallback>
                <p:oleObj name="Equation" r:id="rId5" imgW="2552700" imgH="469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75" y="4949825"/>
                        <a:ext cx="8299450" cy="152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4953000"/>
            <a:ext cx="8445500" cy="1676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219200" y="4262438"/>
            <a:ext cx="7034213" cy="2443162"/>
            <a:chOff x="1219200" y="4262437"/>
            <a:chExt cx="7034169" cy="2443163"/>
          </a:xfrm>
        </p:grpSpPr>
        <p:grpSp>
          <p:nvGrpSpPr>
            <p:cNvPr id="46087" name="Group 7"/>
            <p:cNvGrpSpPr>
              <a:grpSpLocks/>
            </p:cNvGrpSpPr>
            <p:nvPr/>
          </p:nvGrpSpPr>
          <p:grpSpPr bwMode="auto">
            <a:xfrm>
              <a:off x="1219200" y="4262437"/>
              <a:ext cx="3124200" cy="2443163"/>
              <a:chOff x="5715000" y="2209800"/>
              <a:chExt cx="3124200" cy="2442865"/>
            </a:xfrm>
          </p:grpSpPr>
          <p:pic>
            <p:nvPicPr>
              <p:cNvPr id="46089" name="Picture 4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5000" y="2209800"/>
                <a:ext cx="3006725" cy="175260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090" name="TextBox 6"/>
              <p:cNvSpPr txBox="1">
                <a:spLocks noChangeArrowheads="1"/>
              </p:cNvSpPr>
              <p:nvPr/>
            </p:nvSpPr>
            <p:spPr bwMode="auto">
              <a:xfrm>
                <a:off x="5791200" y="4191000"/>
                <a:ext cx="30480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solidFill>
                      <a:schemeClr val="tx1"/>
                    </a:solidFill>
                    <a:latin typeface="Arial" charset="0"/>
                  </a:rPr>
                  <a:t>0 &lt; f(x) &lt; 640</a:t>
                </a:r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174" y="4297362"/>
              <a:ext cx="2843195" cy="198596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2"/>
    </p:custDataLst>
  </p:cSld>
  <p:clrMapOvr>
    <a:masterClrMapping/>
  </p:clrMapOvr>
  <p:transition spd="med" advTm="809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10,000 Foot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Brainstorming, and Circles of Evaluation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Datatypes, Domain &amp;Range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Defining Functions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Animating your Game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Booleans and Inequalities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Piecewise Functions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Pythagorean Theorem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Game Release Party!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6324600" y="1905000"/>
            <a:ext cx="2705100" cy="4114800"/>
            <a:chOff x="6324600" y="1905000"/>
            <a:chExt cx="2705100" cy="4114800"/>
          </a:xfrm>
        </p:grpSpPr>
        <p:pic>
          <p:nvPicPr>
            <p:cNvPr id="48133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1905000"/>
              <a:ext cx="2260600" cy="168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34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3568700"/>
              <a:ext cx="2705100" cy="245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132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28A9C54-A9AD-F847-80E9-41566D856626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  <p:custDataLst>
      <p:tags r:id="rId1"/>
    </p:custDataLst>
  </p:cSld>
  <p:clrMapOvr>
    <a:masterClrMapping/>
  </p:clrMapOvr>
  <p:transition spd="slow" advTm="80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4525963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Introduction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Theory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Practice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Pedagogy</a:t>
            </a:r>
          </a:p>
        </p:txBody>
      </p:sp>
      <p:sp>
        <p:nvSpPr>
          <p:cNvPr id="50179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0894C5-F1CB-A245-945F-DB1D75B3D1B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68488"/>
            <a:ext cx="7240588" cy="437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Callout 4"/>
          <p:cNvSpPr>
            <a:spLocks noChangeArrowheads="1"/>
          </p:cNvSpPr>
          <p:nvPr/>
        </p:nvSpPr>
        <p:spPr bwMode="auto">
          <a:xfrm>
            <a:off x="454025" y="3163888"/>
            <a:ext cx="609600" cy="609600"/>
          </a:xfrm>
          <a:prstGeom prst="wedgeEllipseCallout">
            <a:avLst>
              <a:gd name="adj1" fmla="val 76394"/>
              <a:gd name="adj2" fmla="val 73597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Callout 7"/>
          <p:cNvSpPr>
            <a:spLocks noChangeArrowheads="1"/>
          </p:cNvSpPr>
          <p:nvPr/>
        </p:nvSpPr>
        <p:spPr bwMode="auto">
          <a:xfrm>
            <a:off x="4721225" y="2706688"/>
            <a:ext cx="790575" cy="609600"/>
          </a:xfrm>
          <a:prstGeom prst="wedgeEllipseCallout">
            <a:avLst>
              <a:gd name="adj1" fmla="val 76394"/>
              <a:gd name="adj2" fmla="val 73597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Callout 9"/>
          <p:cNvSpPr>
            <a:spLocks noChangeArrowheads="1"/>
          </p:cNvSpPr>
          <p:nvPr/>
        </p:nvSpPr>
        <p:spPr bwMode="auto">
          <a:xfrm>
            <a:off x="3527425" y="4611688"/>
            <a:ext cx="609600" cy="609600"/>
          </a:xfrm>
          <a:prstGeom prst="wedgeEllipseCallout">
            <a:avLst>
              <a:gd name="adj1" fmla="val 76394"/>
              <a:gd name="adj2" fmla="val 73597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Callout 11"/>
          <p:cNvSpPr>
            <a:spLocks noChangeArrowheads="1"/>
          </p:cNvSpPr>
          <p:nvPr/>
        </p:nvSpPr>
        <p:spPr bwMode="auto">
          <a:xfrm>
            <a:off x="6448425" y="2249488"/>
            <a:ext cx="790575" cy="609600"/>
          </a:xfrm>
          <a:prstGeom prst="wedgeEllipseCallout">
            <a:avLst>
              <a:gd name="adj1" fmla="val 76394"/>
              <a:gd name="adj2" fmla="val 73597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Oval Callout 13"/>
          <p:cNvSpPr>
            <a:spLocks noChangeArrowheads="1"/>
          </p:cNvSpPr>
          <p:nvPr/>
        </p:nvSpPr>
        <p:spPr bwMode="auto">
          <a:xfrm>
            <a:off x="7896225" y="2020888"/>
            <a:ext cx="790575" cy="609600"/>
          </a:xfrm>
          <a:prstGeom prst="wedgeEllipseCallout">
            <a:avLst>
              <a:gd name="adj1" fmla="val -46060"/>
              <a:gd name="adj2" fmla="val 80616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Oval Callout 15"/>
          <p:cNvSpPr>
            <a:spLocks noChangeArrowheads="1"/>
          </p:cNvSpPr>
          <p:nvPr/>
        </p:nvSpPr>
        <p:spPr bwMode="auto">
          <a:xfrm>
            <a:off x="7972425" y="3240088"/>
            <a:ext cx="790575" cy="609600"/>
          </a:xfrm>
          <a:prstGeom prst="wedgeEllipseCallout">
            <a:avLst>
              <a:gd name="adj1" fmla="val -86560"/>
              <a:gd name="adj2" fmla="val -77519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Oval Callout 21"/>
          <p:cNvSpPr>
            <a:spLocks noChangeArrowheads="1"/>
          </p:cNvSpPr>
          <p:nvPr/>
        </p:nvSpPr>
        <p:spPr bwMode="auto">
          <a:xfrm>
            <a:off x="320675" y="3773488"/>
            <a:ext cx="609600" cy="609600"/>
          </a:xfrm>
          <a:prstGeom prst="wedgeEllipseCallout">
            <a:avLst>
              <a:gd name="adj1" fmla="val 109634"/>
              <a:gd name="adj2" fmla="val -15431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Oval Callout 23"/>
          <p:cNvSpPr>
            <a:spLocks noChangeArrowheads="1"/>
          </p:cNvSpPr>
          <p:nvPr/>
        </p:nvSpPr>
        <p:spPr bwMode="auto">
          <a:xfrm>
            <a:off x="203200" y="4402138"/>
            <a:ext cx="609600" cy="609600"/>
          </a:xfrm>
          <a:prstGeom prst="wedgeEllipseCallout">
            <a:avLst>
              <a:gd name="adj1" fmla="val 129556"/>
              <a:gd name="adj2" fmla="val -111894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Callout 25"/>
          <p:cNvSpPr>
            <a:spLocks noChangeArrowheads="1"/>
          </p:cNvSpPr>
          <p:nvPr/>
        </p:nvSpPr>
        <p:spPr bwMode="auto">
          <a:xfrm>
            <a:off x="6850063" y="1563688"/>
            <a:ext cx="790575" cy="609600"/>
          </a:xfrm>
          <a:prstGeom prst="wedgeEllipseCallout">
            <a:avLst>
              <a:gd name="adj1" fmla="val 41995"/>
              <a:gd name="adj2" fmla="val 175231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Oval Callout 31"/>
          <p:cNvSpPr>
            <a:spLocks noChangeArrowheads="1"/>
          </p:cNvSpPr>
          <p:nvPr/>
        </p:nvSpPr>
        <p:spPr bwMode="auto">
          <a:xfrm>
            <a:off x="2705100" y="2935288"/>
            <a:ext cx="609600" cy="609600"/>
          </a:xfrm>
          <a:prstGeom prst="wedgeEllipseCallout">
            <a:avLst>
              <a:gd name="adj1" fmla="val -46060"/>
              <a:gd name="adj2" fmla="val 80616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val Callout 34"/>
          <p:cNvSpPr>
            <a:spLocks noChangeArrowheads="1"/>
          </p:cNvSpPr>
          <p:nvPr/>
        </p:nvSpPr>
        <p:spPr bwMode="auto">
          <a:xfrm>
            <a:off x="5991225" y="3392488"/>
            <a:ext cx="790575" cy="609600"/>
          </a:xfrm>
          <a:prstGeom prst="wedgeEllipseCallout">
            <a:avLst>
              <a:gd name="adj1" fmla="val 84755"/>
              <a:gd name="adj2" fmla="val -91727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Oval Callout 38"/>
          <p:cNvSpPr>
            <a:spLocks noChangeArrowheads="1"/>
          </p:cNvSpPr>
          <p:nvPr/>
        </p:nvSpPr>
        <p:spPr bwMode="auto">
          <a:xfrm>
            <a:off x="4797425" y="4764088"/>
            <a:ext cx="790575" cy="609600"/>
          </a:xfrm>
          <a:prstGeom prst="wedgeEllipseCallout">
            <a:avLst>
              <a:gd name="adj1" fmla="val -46060"/>
              <a:gd name="adj2" fmla="val 80616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Oval Callout 41"/>
          <p:cNvSpPr>
            <a:spLocks noChangeArrowheads="1"/>
          </p:cNvSpPr>
          <p:nvPr/>
        </p:nvSpPr>
        <p:spPr bwMode="auto">
          <a:xfrm>
            <a:off x="874713" y="1584325"/>
            <a:ext cx="609600" cy="609600"/>
          </a:xfrm>
          <a:prstGeom prst="wedgeEllipseCallout">
            <a:avLst>
              <a:gd name="adj1" fmla="val 76394"/>
              <a:gd name="adj2" fmla="val 73597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5" name="Oval Callout 44"/>
          <p:cNvSpPr>
            <a:spLocks noChangeArrowheads="1"/>
          </p:cNvSpPr>
          <p:nvPr/>
        </p:nvSpPr>
        <p:spPr bwMode="auto">
          <a:xfrm>
            <a:off x="642938" y="2001838"/>
            <a:ext cx="609600" cy="609600"/>
          </a:xfrm>
          <a:prstGeom prst="wedgeEllipseCallout">
            <a:avLst>
              <a:gd name="adj1" fmla="val 76394"/>
              <a:gd name="adj2" fmla="val 73597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51" name="Oval Callout 50"/>
          <p:cNvSpPr>
            <a:spLocks noChangeArrowheads="1"/>
          </p:cNvSpPr>
          <p:nvPr/>
        </p:nvSpPr>
        <p:spPr bwMode="auto">
          <a:xfrm>
            <a:off x="7515225" y="3925888"/>
            <a:ext cx="790575" cy="609600"/>
          </a:xfrm>
          <a:prstGeom prst="wedgeEllipseCallout">
            <a:avLst>
              <a:gd name="adj1" fmla="val -73296"/>
              <a:gd name="adj2" fmla="val -173315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52" name="Oval Callout 51"/>
          <p:cNvSpPr>
            <a:spLocks noChangeArrowheads="1"/>
          </p:cNvSpPr>
          <p:nvPr/>
        </p:nvSpPr>
        <p:spPr bwMode="auto">
          <a:xfrm>
            <a:off x="1901825" y="4078288"/>
            <a:ext cx="609600" cy="609600"/>
          </a:xfrm>
          <a:prstGeom prst="wedgeEllipseCallout">
            <a:avLst>
              <a:gd name="adj1" fmla="val -86560"/>
              <a:gd name="adj2" fmla="val -77519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55" name="Oval Callout 54"/>
          <p:cNvSpPr>
            <a:spLocks noChangeArrowheads="1"/>
          </p:cNvSpPr>
          <p:nvPr/>
        </p:nvSpPr>
        <p:spPr bwMode="auto">
          <a:xfrm>
            <a:off x="1825625" y="1639888"/>
            <a:ext cx="609600" cy="609600"/>
          </a:xfrm>
          <a:prstGeom prst="wedgeEllipseCallout">
            <a:avLst>
              <a:gd name="adj1" fmla="val -46060"/>
              <a:gd name="adj2" fmla="val 80616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58" name="Oval Callout 57"/>
          <p:cNvSpPr>
            <a:spLocks noChangeArrowheads="1"/>
          </p:cNvSpPr>
          <p:nvPr/>
        </p:nvSpPr>
        <p:spPr bwMode="auto">
          <a:xfrm>
            <a:off x="3286125" y="4002088"/>
            <a:ext cx="609600" cy="609600"/>
          </a:xfrm>
          <a:prstGeom prst="wedgeEllipseCallout">
            <a:avLst>
              <a:gd name="adj1" fmla="val -86560"/>
              <a:gd name="adj2" fmla="val -77519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61" name="Oval Callout 60"/>
          <p:cNvSpPr>
            <a:spLocks noChangeArrowheads="1"/>
          </p:cNvSpPr>
          <p:nvPr/>
        </p:nvSpPr>
        <p:spPr bwMode="auto">
          <a:xfrm>
            <a:off x="7286625" y="1335088"/>
            <a:ext cx="790575" cy="609600"/>
          </a:xfrm>
          <a:prstGeom prst="wedgeEllipseCallout">
            <a:avLst>
              <a:gd name="adj1" fmla="val -3690"/>
              <a:gd name="adj2" fmla="val 194394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63" name="Oval Callout 62"/>
          <p:cNvSpPr>
            <a:spLocks noChangeArrowheads="1"/>
          </p:cNvSpPr>
          <p:nvPr/>
        </p:nvSpPr>
        <p:spPr bwMode="auto">
          <a:xfrm>
            <a:off x="987425" y="4230688"/>
            <a:ext cx="609600" cy="609600"/>
          </a:xfrm>
          <a:prstGeom prst="wedgeEllipseCallout">
            <a:avLst>
              <a:gd name="adj1" fmla="val 19009"/>
              <a:gd name="adj2" fmla="val -99023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66" name="Oval Callout 65"/>
          <p:cNvSpPr>
            <a:spLocks noChangeArrowheads="1"/>
          </p:cNvSpPr>
          <p:nvPr/>
        </p:nvSpPr>
        <p:spPr bwMode="auto">
          <a:xfrm>
            <a:off x="7210425" y="5449888"/>
            <a:ext cx="790575" cy="609600"/>
          </a:xfrm>
          <a:prstGeom prst="wedgeEllipseCallout">
            <a:avLst>
              <a:gd name="adj1" fmla="val -86560"/>
              <a:gd name="adj2" fmla="val -77519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69" name="Oval Callout 68"/>
          <p:cNvSpPr>
            <a:spLocks noChangeArrowheads="1"/>
          </p:cNvSpPr>
          <p:nvPr/>
        </p:nvSpPr>
        <p:spPr bwMode="auto">
          <a:xfrm>
            <a:off x="6143625" y="5526088"/>
            <a:ext cx="790575" cy="609600"/>
          </a:xfrm>
          <a:prstGeom prst="wedgeEllipseCallout">
            <a:avLst>
              <a:gd name="adj1" fmla="val 19009"/>
              <a:gd name="adj2" fmla="val -99023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7432" name="Footer Placeholder 2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latin typeface="Arial" charset="0"/>
            </a:endParaRPr>
          </a:p>
        </p:txBody>
      </p:sp>
      <p:sp>
        <p:nvSpPr>
          <p:cNvPr id="17433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15AE52D-E860-A441-BBFE-3705586E16F2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pic>
        <p:nvPicPr>
          <p:cNvPr id="1743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88"/>
            <a:ext cx="32004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4025" y="1335088"/>
            <a:ext cx="8308975" cy="4800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200000"/>
              </a:lnSpc>
              <a:defRPr/>
            </a:pPr>
            <a:r>
              <a:rPr lang="en-US" sz="4000" b="1" dirty="0">
                <a:solidFill>
                  <a:sysClr val="windowText" lastClr="000000"/>
                </a:solidFill>
                <a:latin typeface="Century Gothic" charset="0"/>
                <a:ea typeface="Century Gothic" charset="0"/>
                <a:cs typeface="Century Gothic" charset="0"/>
              </a:rPr>
              <a:t>20 Thousand Students Annually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4000" b="1" dirty="0">
                <a:solidFill>
                  <a:sysClr val="windowText" lastClr="000000"/>
                </a:solidFill>
                <a:latin typeface="Century Gothic" charset="0"/>
                <a:ea typeface="Century Gothic" charset="0"/>
                <a:cs typeface="Century Gothic" charset="0"/>
              </a:rPr>
              <a:t>43% Girls and Young Women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4000" b="1" dirty="0">
                <a:solidFill>
                  <a:sysClr val="windowText" lastClr="000000"/>
                </a:solidFill>
                <a:latin typeface="Century Gothic" charset="0"/>
                <a:ea typeface="Century Gothic" charset="0"/>
                <a:cs typeface="Century Gothic" charset="0"/>
              </a:rPr>
              <a:t>46% African-American or Latino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2" grpId="0" animBg="1"/>
      <p:bldP spid="14" grpId="0" animBg="1"/>
      <p:bldP spid="16" grpId="0" animBg="1"/>
      <p:bldP spid="22" grpId="0" animBg="1"/>
      <p:bldP spid="24" grpId="0" animBg="1"/>
      <p:bldP spid="26" grpId="0" animBg="1"/>
      <p:bldP spid="32" grpId="0" animBg="1"/>
      <p:bldP spid="35" grpId="0" animBg="1"/>
      <p:bldP spid="39" grpId="0" animBg="1"/>
      <p:bldP spid="42" grpId="0" animBg="1"/>
      <p:bldP spid="45" grpId="0" animBg="1"/>
      <p:bldP spid="51" grpId="0" animBg="1"/>
      <p:bldP spid="52" grpId="0" animBg="1"/>
      <p:bldP spid="55" grpId="0" animBg="1"/>
      <p:bldP spid="58" grpId="0" animBg="1"/>
      <p:bldP spid="61" grpId="0" animBg="1"/>
      <p:bldP spid="63" grpId="0" animBg="1"/>
      <p:bldP spid="66" grpId="0" animBg="1"/>
      <p:bldP spid="6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Setting up your classroom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altLang="en-US">
                <a:ea typeface="ＭＳ Ｐゴシック" charset="-128"/>
                <a:cs typeface="Helvetica" charset="0"/>
              </a:rPr>
              <a:t>Physical Materials (workbooks, pens, etc)</a:t>
            </a:r>
          </a:p>
          <a:p>
            <a:pPr>
              <a:buFont typeface="Wingdings" charset="2"/>
              <a:buChar char="ü"/>
            </a:pPr>
            <a:endParaRPr lang="en-US" altLang="en-US">
              <a:ea typeface="ＭＳ Ｐゴシック" charset="-128"/>
              <a:cs typeface="Helvetica" charset="0"/>
            </a:endParaRPr>
          </a:p>
          <a:p>
            <a:pPr>
              <a:buFont typeface="Wingdings" charset="2"/>
              <a:buChar char="ü"/>
            </a:pPr>
            <a:r>
              <a:rPr lang="en-US" altLang="en-US">
                <a:ea typeface="ＭＳ Ｐゴシック" charset="-128"/>
                <a:cs typeface="Helvetica" charset="0"/>
              </a:rPr>
              <a:t>One computer for each pair of students</a:t>
            </a:r>
          </a:p>
          <a:p>
            <a:pPr>
              <a:buFont typeface="Wingdings" charset="2"/>
              <a:buChar char="ü"/>
            </a:pPr>
            <a:endParaRPr lang="en-US" altLang="en-US">
              <a:ea typeface="ＭＳ Ｐゴシック" charset="-128"/>
              <a:cs typeface="Helvetica" charset="0"/>
            </a:endParaRPr>
          </a:p>
          <a:p>
            <a:pPr>
              <a:buFont typeface="Wingdings" charset="2"/>
              <a:buChar char="ü"/>
            </a:pPr>
            <a:r>
              <a:rPr lang="en-US" altLang="en-US">
                <a:ea typeface="ＭＳ Ｐゴシック" charset="-128"/>
                <a:cs typeface="Helvetica" charset="0"/>
              </a:rPr>
              <a:t>Gmail Account (per-class? per-pair?)</a:t>
            </a:r>
          </a:p>
          <a:p>
            <a:pPr>
              <a:buFont typeface="Wingdings" charset="2"/>
              <a:buChar char="ü"/>
            </a:pPr>
            <a:endParaRPr lang="en-US" altLang="en-US">
              <a:ea typeface="ＭＳ Ｐゴシック" charset="-128"/>
              <a:cs typeface="Helvetica" charset="0"/>
            </a:endParaRPr>
          </a:p>
          <a:p>
            <a:pPr>
              <a:buFont typeface="Wingdings" charset="2"/>
              <a:buChar char="ü"/>
            </a:pPr>
            <a:r>
              <a:rPr lang="en-US" altLang="en-US">
                <a:ea typeface="ＭＳ Ｐゴシック" charset="-128"/>
                <a:cs typeface="Helvetica" charset="0"/>
              </a:rPr>
              <a:t>Log into </a:t>
            </a:r>
            <a:r>
              <a:rPr lang="en-US" altLang="en-US">
                <a:ea typeface="ＭＳ Ｐゴシック" charset="-128"/>
                <a:cs typeface="Helvetica" charset="0"/>
                <a:hlinkClick r:id="rId2"/>
              </a:rPr>
              <a:t>www.WeScheme.org</a:t>
            </a:r>
            <a:r>
              <a:rPr lang="en-US" altLang="en-US">
                <a:ea typeface="ＭＳ Ｐゴシック" charset="-128"/>
                <a:cs typeface="Helvetica" charset="0"/>
              </a:rPr>
              <a:t> (IE9+, FF, Chrome)</a:t>
            </a:r>
          </a:p>
          <a:p>
            <a:pPr>
              <a:buFont typeface="Wingdings" charset="2"/>
              <a:buChar char="ü"/>
            </a:pPr>
            <a:endParaRPr lang="en-US" altLang="en-US">
              <a:ea typeface="ＭＳ Ｐゴシック" charset="-128"/>
              <a:cs typeface="Helvetica" charset="0"/>
            </a:endParaRPr>
          </a:p>
          <a:p>
            <a:pPr>
              <a:buFont typeface="Wingdings" charset="2"/>
              <a:buChar char="ü"/>
            </a:pPr>
            <a:r>
              <a:rPr lang="en-US" altLang="en-US">
                <a:ea typeface="ＭＳ Ｐゴシック" charset="-128"/>
                <a:cs typeface="Helvetica" charset="0"/>
              </a:rPr>
              <a:t>Go to </a:t>
            </a:r>
            <a:r>
              <a:rPr lang="en-US" altLang="en-US">
                <a:ea typeface="ＭＳ Ｐゴシック" charset="-128"/>
                <a:cs typeface="Helvetica" charset="0"/>
                <a:hlinkClick r:id="rId3"/>
              </a:rPr>
              <a:t>www.BootstrapWorld.org/materials</a:t>
            </a:r>
            <a:endParaRPr lang="en-US" altLang="en-US">
              <a:ea typeface="ＭＳ Ｐゴシック" charset="-128"/>
              <a:cs typeface="Helvetica" charset="0"/>
            </a:endParaRPr>
          </a:p>
          <a:p>
            <a:pPr>
              <a:buFont typeface="Wingdings" charset="2"/>
              <a:buChar char="ü"/>
            </a:pPr>
            <a:endParaRPr lang="en-US" altLang="en-US">
              <a:ea typeface="ＭＳ Ｐゴシック" charset="-128"/>
              <a:cs typeface="Helvetica" charset="0"/>
            </a:endParaRPr>
          </a:p>
        </p:txBody>
      </p:sp>
      <p:sp>
        <p:nvSpPr>
          <p:cNvPr id="52227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3988F24-226F-8044-9446-71CFDA462426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Unit 1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NinjaCat</a:t>
            </a:r>
            <a:endParaRPr lang="en-US" dirty="0"/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65263"/>
            <a:ext cx="8177213" cy="539273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Box 5"/>
          <p:cNvSpPr txBox="1">
            <a:spLocks noChangeArrowheads="1"/>
          </p:cNvSpPr>
          <p:nvPr/>
        </p:nvSpPr>
        <p:spPr bwMode="auto">
          <a:xfrm>
            <a:off x="457200" y="2057400"/>
            <a:ext cx="8077200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686050" algn="l"/>
                <a:tab pos="5434013" algn="l"/>
              </a:tabLst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686050" algn="l"/>
                <a:tab pos="5434013" algn="l"/>
              </a:tabLst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686050" algn="l"/>
                <a:tab pos="5434013" algn="l"/>
              </a:tabLst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686050" algn="l"/>
                <a:tab pos="5434013" algn="l"/>
              </a:tabLst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686050" algn="l"/>
                <a:tab pos="5434013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686050" algn="l"/>
                <a:tab pos="5434013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686050" algn="l"/>
                <a:tab pos="5434013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686050" algn="l"/>
                <a:tab pos="5434013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686050" algn="l"/>
                <a:tab pos="5434013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mic Sans MS" charset="0"/>
              </a:rPr>
              <a:t>Dog		x-coordinate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mic Sans MS" charset="0"/>
            </a:endParaRPr>
          </a:p>
        </p:txBody>
      </p:sp>
      <p:sp>
        <p:nvSpPr>
          <p:cNvPr id="55301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EBCBC83-07BA-3E4D-AFEF-A7D201004A9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429000" y="2133600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position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124200" y="2133600"/>
            <a:ext cx="312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mic Sans MS" charset="0"/>
              </a:rPr>
              <a:t>moves to the left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Game Brainstorming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7239000" cy="51720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124200" y="1905000"/>
            <a:ext cx="1468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In Space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438400" y="3124200"/>
            <a:ext cx="2898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Astronaut Squirrel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514600" y="4724400"/>
            <a:ext cx="1030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Candy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590800" y="6324600"/>
            <a:ext cx="1938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Alien Shark!</a:t>
            </a:r>
          </a:p>
        </p:txBody>
      </p:sp>
      <p:sp>
        <p:nvSpPr>
          <p:cNvPr id="56327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442FCA-EE61-4148-8875-AA5B96957EF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Starting to Program…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  <a:cs typeface="Helvetica" charset="0"/>
              </a:rPr>
              <a:t>In </a:t>
            </a:r>
            <a:r>
              <a:rPr lang="en-US" altLang="en-US">
                <a:ea typeface="ＭＳ Ｐゴシック" charset="-128"/>
                <a:cs typeface="Helvetica" charset="0"/>
                <a:hlinkClick r:id="rId2"/>
              </a:rPr>
              <a:t>www.WeScheme.org</a:t>
            </a:r>
            <a:r>
              <a:rPr lang="en-US" altLang="en-US">
                <a:ea typeface="ＭＳ Ｐゴシック" charset="-128"/>
                <a:cs typeface="Helvetica" charset="0"/>
              </a:rPr>
              <a:t>…</a:t>
            </a:r>
          </a:p>
          <a:p>
            <a:r>
              <a:rPr lang="en-US" altLang="en-US">
                <a:ea typeface="ＭＳ Ｐゴシック" charset="-128"/>
                <a:cs typeface="Helvetica" charset="0"/>
              </a:rPr>
              <a:t>Start a New Program</a:t>
            </a:r>
          </a:p>
          <a:p>
            <a:r>
              <a:rPr lang="en-US" altLang="en-US">
                <a:ea typeface="ＭＳ Ｐゴシック" charset="-128"/>
                <a:cs typeface="Helvetica" charset="0"/>
              </a:rPr>
              <a:t>About the Editor…</a:t>
            </a:r>
          </a:p>
          <a:p>
            <a:r>
              <a:rPr lang="en-US" altLang="en-US">
                <a:ea typeface="ＭＳ Ｐゴシック" charset="-128"/>
                <a:cs typeface="Helvetica" charset="0"/>
              </a:rPr>
              <a:t>Let there be Numbers!</a:t>
            </a:r>
          </a:p>
        </p:txBody>
      </p:sp>
      <p:sp>
        <p:nvSpPr>
          <p:cNvPr id="57347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25D7030-A847-4249-B5A5-D5A3CA17FFF8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30"/>
          <p:cNvGrpSpPr>
            <a:grpSpLocks/>
          </p:cNvGrpSpPr>
          <p:nvPr/>
        </p:nvGrpSpPr>
        <p:grpSpPr bwMode="auto">
          <a:xfrm>
            <a:off x="2819400" y="1371600"/>
            <a:ext cx="1755775" cy="1755775"/>
            <a:chOff x="3124200" y="3657600"/>
            <a:chExt cx="2133600" cy="2133600"/>
          </a:xfrm>
        </p:grpSpPr>
        <p:sp>
          <p:nvSpPr>
            <p:cNvPr id="58403" name="Oval 20"/>
            <p:cNvSpPr>
              <a:spLocks noChangeArrowheads="1"/>
            </p:cNvSpPr>
            <p:nvPr/>
          </p:nvSpPr>
          <p:spPr bwMode="auto">
            <a:xfrm>
              <a:off x="3124200" y="3657600"/>
              <a:ext cx="2133600" cy="21336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charset="0"/>
              </a:endParaRPr>
            </a:p>
          </p:txBody>
        </p:sp>
        <p:sp>
          <p:nvSpPr>
            <p:cNvPr id="58404" name="Text Box 21"/>
            <p:cNvSpPr txBox="1">
              <a:spLocks noChangeArrowheads="1"/>
            </p:cNvSpPr>
            <p:nvPr/>
          </p:nvSpPr>
          <p:spPr bwMode="auto">
            <a:xfrm>
              <a:off x="4038600" y="36576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-</a:t>
              </a:r>
            </a:p>
          </p:txBody>
        </p:sp>
        <p:sp>
          <p:nvSpPr>
            <p:cNvPr id="58405" name="Text Box 22"/>
            <p:cNvSpPr txBox="1">
              <a:spLocks noChangeArrowheads="1"/>
            </p:cNvSpPr>
            <p:nvPr/>
          </p:nvSpPr>
          <p:spPr bwMode="auto">
            <a:xfrm>
              <a:off x="3429000" y="44196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10</a:t>
              </a:r>
            </a:p>
          </p:txBody>
        </p:sp>
        <p:sp>
          <p:nvSpPr>
            <p:cNvPr id="58406" name="Text Box 23"/>
            <p:cNvSpPr txBox="1">
              <a:spLocks noChangeArrowheads="1"/>
            </p:cNvSpPr>
            <p:nvPr/>
          </p:nvSpPr>
          <p:spPr bwMode="auto">
            <a:xfrm>
              <a:off x="4560147" y="44196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rebuchet MS" charset="0"/>
                </a:rPr>
                <a:t>8</a:t>
              </a:r>
              <a:endParaRPr lang="en-US" altLang="en-US" sz="2400">
                <a:latin typeface="Times New Roman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 bwMode="auto">
            <a:xfrm>
              <a:off x="3201365" y="4267200"/>
              <a:ext cx="1981201" cy="193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30"/>
          <p:cNvGrpSpPr>
            <a:grpSpLocks/>
          </p:cNvGrpSpPr>
          <p:nvPr/>
        </p:nvGrpSpPr>
        <p:grpSpPr bwMode="auto">
          <a:xfrm>
            <a:off x="685800" y="3944938"/>
            <a:ext cx="2971800" cy="2836862"/>
            <a:chOff x="3124200" y="3657600"/>
            <a:chExt cx="2133600" cy="2133600"/>
          </a:xfrm>
        </p:grpSpPr>
        <p:sp>
          <p:nvSpPr>
            <p:cNvPr id="58398" name="Oval 20"/>
            <p:cNvSpPr>
              <a:spLocks noChangeArrowheads="1"/>
            </p:cNvSpPr>
            <p:nvPr/>
          </p:nvSpPr>
          <p:spPr bwMode="auto">
            <a:xfrm>
              <a:off x="3124200" y="3657600"/>
              <a:ext cx="2133600" cy="21336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charset="0"/>
              </a:endParaRPr>
            </a:p>
          </p:txBody>
        </p:sp>
        <p:sp>
          <p:nvSpPr>
            <p:cNvPr id="58399" name="Text Box 21"/>
            <p:cNvSpPr txBox="1">
              <a:spLocks noChangeArrowheads="1"/>
            </p:cNvSpPr>
            <p:nvPr/>
          </p:nvSpPr>
          <p:spPr bwMode="auto">
            <a:xfrm>
              <a:off x="3903921" y="3813907"/>
              <a:ext cx="609600" cy="390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/</a:t>
              </a:r>
            </a:p>
          </p:txBody>
        </p:sp>
        <p:sp>
          <p:nvSpPr>
            <p:cNvPr id="58400" name="Text Box 22"/>
            <p:cNvSpPr txBox="1">
              <a:spLocks noChangeArrowheads="1"/>
            </p:cNvSpPr>
            <p:nvPr/>
          </p:nvSpPr>
          <p:spPr bwMode="auto">
            <a:xfrm>
              <a:off x="3429000" y="4634523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6</a:t>
              </a:r>
            </a:p>
          </p:txBody>
        </p:sp>
        <p:sp>
          <p:nvSpPr>
            <p:cNvPr id="58401" name="Text Box 23"/>
            <p:cNvSpPr txBox="1">
              <a:spLocks noChangeArrowheads="1"/>
            </p:cNvSpPr>
            <p:nvPr/>
          </p:nvSpPr>
          <p:spPr bwMode="auto">
            <a:xfrm>
              <a:off x="4560147" y="4634523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rebuchet MS" charset="0"/>
                </a:rPr>
                <a:t>2</a:t>
              </a:r>
              <a:endParaRPr lang="en-US" altLang="en-US" sz="2400">
                <a:latin typeface="Times New Roman" charset="0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 bwMode="auto">
            <a:xfrm>
              <a:off x="3200563" y="4267711"/>
              <a:ext cx="1980874" cy="1194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Circles of Evaluation</a:t>
            </a:r>
            <a:endParaRPr lang="en-US" dirty="0"/>
          </a:p>
        </p:txBody>
      </p:sp>
      <p:sp>
        <p:nvSpPr>
          <p:cNvPr id="58372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grpSp>
        <p:nvGrpSpPr>
          <p:cNvPr id="27" name="Group 30"/>
          <p:cNvGrpSpPr>
            <a:grpSpLocks/>
          </p:cNvGrpSpPr>
          <p:nvPr/>
        </p:nvGrpSpPr>
        <p:grpSpPr bwMode="auto">
          <a:xfrm>
            <a:off x="2819400" y="1371600"/>
            <a:ext cx="1755775" cy="1755775"/>
            <a:chOff x="3124200" y="3657600"/>
            <a:chExt cx="2133600" cy="2133600"/>
          </a:xfrm>
        </p:grpSpPr>
        <p:sp>
          <p:nvSpPr>
            <p:cNvPr id="58393" name="Oval 20"/>
            <p:cNvSpPr>
              <a:spLocks noChangeArrowheads="1"/>
            </p:cNvSpPr>
            <p:nvPr/>
          </p:nvSpPr>
          <p:spPr bwMode="auto">
            <a:xfrm>
              <a:off x="3124200" y="3657600"/>
              <a:ext cx="2133600" cy="21336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charset="0"/>
              </a:endParaRPr>
            </a:p>
          </p:txBody>
        </p:sp>
        <p:sp>
          <p:nvSpPr>
            <p:cNvPr id="58394" name="Text Box 21"/>
            <p:cNvSpPr txBox="1">
              <a:spLocks noChangeArrowheads="1"/>
            </p:cNvSpPr>
            <p:nvPr/>
          </p:nvSpPr>
          <p:spPr bwMode="auto">
            <a:xfrm>
              <a:off x="4038600" y="36576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-</a:t>
              </a:r>
            </a:p>
          </p:txBody>
        </p:sp>
        <p:sp>
          <p:nvSpPr>
            <p:cNvPr id="58395" name="Text Box 22"/>
            <p:cNvSpPr txBox="1">
              <a:spLocks noChangeArrowheads="1"/>
            </p:cNvSpPr>
            <p:nvPr/>
          </p:nvSpPr>
          <p:spPr bwMode="auto">
            <a:xfrm>
              <a:off x="3429000" y="44196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10</a:t>
              </a:r>
            </a:p>
          </p:txBody>
        </p:sp>
        <p:sp>
          <p:nvSpPr>
            <p:cNvPr id="58396" name="Text Box 23"/>
            <p:cNvSpPr txBox="1">
              <a:spLocks noChangeArrowheads="1"/>
            </p:cNvSpPr>
            <p:nvPr/>
          </p:nvSpPr>
          <p:spPr bwMode="auto">
            <a:xfrm>
              <a:off x="4560147" y="44196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rebuchet MS" charset="0"/>
                </a:rPr>
                <a:t>8</a:t>
              </a:r>
              <a:endParaRPr lang="en-US" altLang="en-US" sz="2400">
                <a:latin typeface="Times New Roman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3201365" y="4267200"/>
              <a:ext cx="1981201" cy="193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740025" y="1371600"/>
            <a:ext cx="1831975" cy="1755775"/>
            <a:chOff x="3124200" y="3657600"/>
            <a:chExt cx="2133600" cy="2133600"/>
          </a:xfrm>
        </p:grpSpPr>
        <p:grpSp>
          <p:nvGrpSpPr>
            <p:cNvPr id="58386" name="Group 30"/>
            <p:cNvGrpSpPr>
              <a:grpSpLocks/>
            </p:cNvGrpSpPr>
            <p:nvPr/>
          </p:nvGrpSpPr>
          <p:grpSpPr bwMode="auto">
            <a:xfrm>
              <a:off x="3124200" y="3657600"/>
              <a:ext cx="2133600" cy="2133600"/>
              <a:chOff x="3124200" y="3657600"/>
              <a:chExt cx="2133600" cy="2133600"/>
            </a:xfrm>
          </p:grpSpPr>
          <p:sp>
            <p:nvSpPr>
              <p:cNvPr id="58389" name="Oval 20"/>
              <p:cNvSpPr>
                <a:spLocks noChangeArrowheads="1"/>
              </p:cNvSpPr>
              <p:nvPr/>
            </p:nvSpPr>
            <p:spPr bwMode="auto">
              <a:xfrm>
                <a:off x="3124200" y="3657600"/>
                <a:ext cx="2133600" cy="213360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charset="0"/>
                </a:endParaRPr>
              </a:p>
            </p:txBody>
          </p:sp>
          <p:sp>
            <p:nvSpPr>
              <p:cNvPr id="58390" name="Text Box 21"/>
              <p:cNvSpPr txBox="1">
                <a:spLocks noChangeArrowheads="1"/>
              </p:cNvSpPr>
              <p:nvPr/>
            </p:nvSpPr>
            <p:spPr bwMode="auto">
              <a:xfrm>
                <a:off x="4038600" y="365760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charset="0"/>
                </a:endParaRPr>
              </a:p>
            </p:txBody>
          </p:sp>
          <p:sp>
            <p:nvSpPr>
              <p:cNvPr id="58391" name="Text Box 22"/>
              <p:cNvSpPr txBox="1">
                <a:spLocks noChangeArrowheads="1"/>
              </p:cNvSpPr>
              <p:nvPr/>
            </p:nvSpPr>
            <p:spPr bwMode="auto">
              <a:xfrm>
                <a:off x="4267200" y="396240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10</a:t>
                </a:r>
              </a:p>
            </p:txBody>
          </p:sp>
          <p:sp>
            <p:nvSpPr>
              <p:cNvPr id="58392" name="Text Box 23"/>
              <p:cNvSpPr txBox="1">
                <a:spLocks noChangeArrowheads="1"/>
              </p:cNvSpPr>
              <p:nvPr/>
            </p:nvSpPr>
            <p:spPr bwMode="auto">
              <a:xfrm>
                <a:off x="3352800" y="441960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rebuchet MS" charset="0"/>
                  </a:rPr>
                  <a:t>8</a:t>
                </a:r>
                <a:endParaRPr lang="en-US" altLang="en-US" sz="2400">
                  <a:latin typeface="Times New Roman" charset="0"/>
                </a:endParaRPr>
              </a:p>
            </p:txBody>
          </p:sp>
        </p:grpSp>
        <p:sp>
          <p:nvSpPr>
            <p:cNvPr id="58387" name="Text Box 21"/>
            <p:cNvSpPr txBox="1">
              <a:spLocks noChangeArrowheads="1"/>
            </p:cNvSpPr>
            <p:nvPr/>
          </p:nvSpPr>
          <p:spPr bwMode="auto">
            <a:xfrm>
              <a:off x="4267200" y="48768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-</a:t>
              </a:r>
            </a:p>
          </p:txBody>
        </p:sp>
        <p:sp>
          <p:nvSpPr>
            <p:cNvPr id="58388" name="Text Box 21"/>
            <p:cNvSpPr txBox="1">
              <a:spLocks noChangeArrowheads="1"/>
            </p:cNvSpPr>
            <p:nvPr/>
          </p:nvSpPr>
          <p:spPr bwMode="auto">
            <a:xfrm>
              <a:off x="4267200" y="41148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</p:grp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410200" y="1524000"/>
            <a:ext cx="2954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" charset="0"/>
              </a:rPr>
              <a:t>(-            )</a:t>
            </a: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5410200" y="1905000"/>
            <a:ext cx="3581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" charset="0"/>
              </a:rPr>
              <a:t>(-    10      )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5410200" y="2286000"/>
            <a:ext cx="2954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" charset="0"/>
              </a:rPr>
              <a:t>(-    10     8)</a:t>
            </a: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5334000" y="4414838"/>
            <a:ext cx="36941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" charset="0"/>
              </a:rPr>
              <a:t>(/  6             )</a:t>
            </a: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5334000" y="4795838"/>
            <a:ext cx="3657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" charset="0"/>
              </a:rPr>
              <a:t>(/  6  (        ) )</a:t>
            </a: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5334000" y="5176838"/>
            <a:ext cx="36941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" charset="0"/>
              </a:rPr>
              <a:t>(/  6  (-  10  8) )</a:t>
            </a:r>
          </a:p>
        </p:txBody>
      </p:sp>
      <p:cxnSp>
        <p:nvCxnSpPr>
          <p:cNvPr id="61" name="Straight Connector 60"/>
          <p:cNvCxnSpPr>
            <a:cxnSpLocks noChangeShapeType="1"/>
          </p:cNvCxnSpPr>
          <p:nvPr/>
        </p:nvCxnSpPr>
        <p:spPr bwMode="auto">
          <a:xfrm>
            <a:off x="0" y="3200400"/>
            <a:ext cx="9144000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4" name="Object 63"/>
          <p:cNvGraphicFramePr>
            <a:graphicFrameLocks noChangeAspect="1"/>
          </p:cNvGraphicFramePr>
          <p:nvPr/>
        </p:nvGraphicFramePr>
        <p:xfrm>
          <a:off x="152400" y="3352800"/>
          <a:ext cx="911225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6" name="Equation" r:id="rId3" imgW="406400" imgH="393700" progId="Equation.3">
                  <p:embed/>
                </p:oleObj>
              </mc:Choice>
              <mc:Fallback>
                <p:oleObj name="Equation" r:id="rId3" imgW="406400" imgH="393700" progId="Equation.3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3352800"/>
                        <a:ext cx="911225" cy="8826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/>
        </p:nvGraphicFramePr>
        <p:xfrm>
          <a:off x="436563" y="3352800"/>
          <a:ext cx="341312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7" name="Equation" r:id="rId5" imgW="152400" imgH="393700" progId="Equation.3">
                  <p:embed/>
                </p:oleObj>
              </mc:Choice>
              <mc:Fallback>
                <p:oleObj name="Equation" r:id="rId5" imgW="152400" imgH="393700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3" y="3352800"/>
                        <a:ext cx="341312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9" name="Object 66"/>
          <p:cNvGraphicFramePr>
            <a:graphicFrameLocks noChangeAspect="1"/>
          </p:cNvGraphicFramePr>
          <p:nvPr/>
        </p:nvGraphicFramePr>
        <p:xfrm>
          <a:off x="381000" y="1905000"/>
          <a:ext cx="85407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8" name="Equation" r:id="rId7" imgW="381000" imgH="165100" progId="Equation.3">
                  <p:embed/>
                </p:oleObj>
              </mc:Choice>
              <mc:Fallback>
                <p:oleObj name="Equation" r:id="rId7" imgW="381000" imgH="165100" progId="Equation.3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905000"/>
                        <a:ext cx="854075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85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16F50CC-33F6-7D4D-874D-C92EF1AAD10C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22473E-7 2.52661E-6 L -0.12938 0.50509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8" y="25243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7" grpId="0"/>
      <p:bldP spid="58" grpId="0"/>
      <p:bldP spid="5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Unit 2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Circles Triathlon</a:t>
            </a:r>
            <a:endParaRPr lang="en-US" dirty="0"/>
          </a:p>
        </p:txBody>
      </p:sp>
      <p:sp>
        <p:nvSpPr>
          <p:cNvPr id="6144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pic>
        <p:nvPicPr>
          <p:cNvPr id="4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82738"/>
            <a:ext cx="7848600" cy="527526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3733800" y="2209800"/>
            <a:ext cx="609600" cy="609600"/>
            <a:chOff x="2514600" y="3200400"/>
            <a:chExt cx="609600" cy="609600"/>
          </a:xfrm>
        </p:grpSpPr>
        <p:sp>
          <p:nvSpPr>
            <p:cNvPr id="52" name="Oval 51"/>
            <p:cNvSpPr/>
            <p:nvPr/>
          </p:nvSpPr>
          <p:spPr>
            <a:xfrm>
              <a:off x="2514600" y="3200400"/>
              <a:ext cx="609600" cy="6096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mtClean="0">
                <a:solidFill>
                  <a:srgbClr val="000000"/>
                </a:solidFill>
                <a:latin typeface="Franklin Gothic Book" charset="0"/>
              </a:endParaRPr>
            </a:p>
          </p:txBody>
        </p:sp>
        <p:sp>
          <p:nvSpPr>
            <p:cNvPr id="61523" name="TextBox 5"/>
            <p:cNvSpPr txBox="1">
              <a:spLocks noChangeArrowheads="1"/>
            </p:cNvSpPr>
            <p:nvPr/>
          </p:nvSpPr>
          <p:spPr bwMode="auto">
            <a:xfrm>
              <a:off x="2754439" y="32766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charset="0"/>
                </a:rPr>
                <a:t>+</a:t>
              </a:r>
            </a:p>
          </p:txBody>
        </p:sp>
        <p:sp>
          <p:nvSpPr>
            <p:cNvPr id="61524" name="TextBox 6"/>
            <p:cNvSpPr txBox="1">
              <a:spLocks noChangeArrowheads="1"/>
            </p:cNvSpPr>
            <p:nvPr/>
          </p:nvSpPr>
          <p:spPr bwMode="auto">
            <a:xfrm>
              <a:off x="2590800" y="34290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charset="0"/>
                </a:rPr>
                <a:t>1</a:t>
              </a:r>
            </a:p>
          </p:txBody>
        </p:sp>
        <p:sp>
          <p:nvSpPr>
            <p:cNvPr id="61525" name="TextBox 7"/>
            <p:cNvSpPr txBox="1">
              <a:spLocks noChangeArrowheads="1"/>
            </p:cNvSpPr>
            <p:nvPr/>
          </p:nvSpPr>
          <p:spPr bwMode="auto">
            <a:xfrm>
              <a:off x="2971800" y="34290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charset="0"/>
                </a:rPr>
                <a:t>2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2528888" y="3416300"/>
              <a:ext cx="595312" cy="11113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>
            <a:grpSpLocks/>
          </p:cNvGrpSpPr>
          <p:nvPr/>
        </p:nvGrpSpPr>
        <p:grpSpPr bwMode="auto">
          <a:xfrm>
            <a:off x="2667000" y="2209800"/>
            <a:ext cx="609600" cy="609600"/>
            <a:chOff x="2514600" y="3200400"/>
            <a:chExt cx="609600" cy="609600"/>
          </a:xfrm>
        </p:grpSpPr>
        <p:sp>
          <p:nvSpPr>
            <p:cNvPr id="58" name="Oval 57"/>
            <p:cNvSpPr/>
            <p:nvPr/>
          </p:nvSpPr>
          <p:spPr>
            <a:xfrm>
              <a:off x="2514600" y="3200400"/>
              <a:ext cx="609600" cy="6096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mtClean="0">
                <a:solidFill>
                  <a:srgbClr val="000000"/>
                </a:solidFill>
                <a:latin typeface="Franklin Gothic Book" charset="0"/>
              </a:endParaRPr>
            </a:p>
          </p:txBody>
        </p:sp>
        <p:sp>
          <p:nvSpPr>
            <p:cNvPr id="61516" name="TextBox 15"/>
            <p:cNvSpPr txBox="1">
              <a:spLocks noChangeArrowheads="1"/>
            </p:cNvSpPr>
            <p:nvPr/>
          </p:nvSpPr>
          <p:spPr bwMode="auto">
            <a:xfrm>
              <a:off x="2754439" y="32766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charset="0"/>
                </a:rPr>
                <a:t>*</a:t>
              </a:r>
            </a:p>
          </p:txBody>
        </p:sp>
        <p:sp>
          <p:nvSpPr>
            <p:cNvPr id="61517" name="TextBox 16"/>
            <p:cNvSpPr txBox="1">
              <a:spLocks noChangeArrowheads="1"/>
            </p:cNvSpPr>
            <p:nvPr/>
          </p:nvSpPr>
          <p:spPr bwMode="auto">
            <a:xfrm>
              <a:off x="2590800" y="34290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charset="0"/>
                </a:rPr>
                <a:t>3</a:t>
              </a:r>
            </a:p>
          </p:txBody>
        </p:sp>
        <p:sp>
          <p:nvSpPr>
            <p:cNvPr id="61518" name="TextBox 17"/>
            <p:cNvSpPr txBox="1">
              <a:spLocks noChangeArrowheads="1"/>
            </p:cNvSpPr>
            <p:nvPr/>
          </p:nvSpPr>
          <p:spPr bwMode="auto">
            <a:xfrm>
              <a:off x="2971800" y="34290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charset="0"/>
                </a:rPr>
                <a:t>7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2528888" y="3416300"/>
              <a:ext cx="595312" cy="11113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2514600" y="1600200"/>
            <a:ext cx="2057400" cy="1574800"/>
            <a:chOff x="2438400" y="2514600"/>
            <a:chExt cx="2057400" cy="1676400"/>
          </a:xfrm>
        </p:grpSpPr>
        <p:sp>
          <p:nvSpPr>
            <p:cNvPr id="64" name="Oval 63"/>
            <p:cNvSpPr/>
            <p:nvPr/>
          </p:nvSpPr>
          <p:spPr>
            <a:xfrm>
              <a:off x="2438400" y="2514600"/>
              <a:ext cx="2057400" cy="1676400"/>
            </a:xfrm>
            <a:prstGeom prst="ellipse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mtClean="0">
                <a:solidFill>
                  <a:srgbClr val="000000"/>
                </a:solidFill>
                <a:latin typeface="Franklin Gothic Book" charset="0"/>
              </a:endParaRPr>
            </a:p>
          </p:txBody>
        </p:sp>
        <p:sp>
          <p:nvSpPr>
            <p:cNvPr id="61511" name="TextBox 20"/>
            <p:cNvSpPr txBox="1">
              <a:spLocks noChangeArrowheads="1"/>
            </p:cNvSpPr>
            <p:nvPr/>
          </p:nvSpPr>
          <p:spPr bwMode="auto">
            <a:xfrm>
              <a:off x="3352800" y="2590800"/>
              <a:ext cx="457200" cy="49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000">
                  <a:latin typeface="Arial" charset="0"/>
                </a:rPr>
                <a:t>-</a:t>
              </a: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2471738" y="3124661"/>
              <a:ext cx="1981200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2438400" y="3276600"/>
            <a:ext cx="2057400" cy="1219200"/>
            <a:chOff x="2362200" y="3276600"/>
            <a:chExt cx="2057400" cy="121920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2438400" y="3657600"/>
              <a:ext cx="1905000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494" name="Group 20"/>
            <p:cNvGrpSpPr>
              <a:grpSpLocks/>
            </p:cNvGrpSpPr>
            <p:nvPr/>
          </p:nvGrpSpPr>
          <p:grpSpPr bwMode="auto">
            <a:xfrm>
              <a:off x="2362200" y="3276600"/>
              <a:ext cx="2057400" cy="1219200"/>
              <a:chOff x="2362200" y="3276600"/>
              <a:chExt cx="2057400" cy="1219200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2362200" y="3276600"/>
                <a:ext cx="2057400" cy="1219200"/>
              </a:xfrm>
              <a:prstGeom prst="ellipse">
                <a:avLst/>
              </a:prstGeom>
              <a:noFill/>
              <a:ln w="381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endParaRPr lang="en-US" smtClean="0">
                  <a:solidFill>
                    <a:srgbClr val="000000"/>
                  </a:solidFill>
                  <a:latin typeface="Franklin Gothic Book" charset="0"/>
                </a:endParaRPr>
              </a:p>
            </p:txBody>
          </p:sp>
          <p:sp>
            <p:nvSpPr>
              <p:cNvPr id="61498" name="TextBox 20"/>
              <p:cNvSpPr txBox="1">
                <a:spLocks noChangeArrowheads="1"/>
              </p:cNvSpPr>
              <p:nvPr/>
            </p:nvSpPr>
            <p:spPr bwMode="auto">
              <a:xfrm>
                <a:off x="3276600" y="3276600"/>
                <a:ext cx="4572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3000">
                    <a:latin typeface="Arial" charset="0"/>
                  </a:rPr>
                  <a:t>-</a:t>
                </a:r>
              </a:p>
            </p:txBody>
          </p:sp>
          <p:grpSp>
            <p:nvGrpSpPr>
              <p:cNvPr id="61499" name="Group 25"/>
              <p:cNvGrpSpPr>
                <a:grpSpLocks/>
              </p:cNvGrpSpPr>
              <p:nvPr/>
            </p:nvGrpSpPr>
            <p:grpSpPr bwMode="auto">
              <a:xfrm>
                <a:off x="3429000" y="3810000"/>
                <a:ext cx="609600" cy="609600"/>
                <a:chOff x="2514600" y="3200400"/>
                <a:chExt cx="609600" cy="60960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514600" y="3200400"/>
                  <a:ext cx="609600" cy="6096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>
                    <a:defRPr/>
                  </a:pPr>
                  <a:endParaRPr lang="en-US" smtClean="0">
                    <a:solidFill>
                      <a:srgbClr val="000000"/>
                    </a:solidFill>
                    <a:latin typeface="Franklin Gothic Book" charset="0"/>
                  </a:endParaRPr>
                </a:p>
              </p:txBody>
            </p:sp>
            <p:sp>
              <p:nvSpPr>
                <p:cNvPr id="61504" name="TextBox 5"/>
                <p:cNvSpPr txBox="1">
                  <a:spLocks noChangeArrowheads="1"/>
                </p:cNvSpPr>
                <p:nvPr/>
              </p:nvSpPr>
              <p:spPr bwMode="auto">
                <a:xfrm>
                  <a:off x="2754439" y="32766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000">
                      <a:latin typeface="Arial" charset="0"/>
                    </a:rPr>
                    <a:t>+</a:t>
                  </a:r>
                </a:p>
              </p:txBody>
            </p:sp>
            <p:sp>
              <p:nvSpPr>
                <p:cNvPr id="61505" name="TextBox 6"/>
                <p:cNvSpPr txBox="1">
                  <a:spLocks noChangeArrowheads="1"/>
                </p:cNvSpPr>
                <p:nvPr/>
              </p:nvSpPr>
              <p:spPr bwMode="auto">
                <a:xfrm>
                  <a:off x="2590800" y="34290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000">
                      <a:latin typeface="Arial" charset="0"/>
                    </a:rPr>
                    <a:t>1</a:t>
                  </a:r>
                </a:p>
              </p:txBody>
            </p:sp>
            <p:sp>
              <p:nvSpPr>
                <p:cNvPr id="61506" name="TextBox 7"/>
                <p:cNvSpPr txBox="1">
                  <a:spLocks noChangeArrowheads="1"/>
                </p:cNvSpPr>
                <p:nvPr/>
              </p:nvSpPr>
              <p:spPr bwMode="auto">
                <a:xfrm>
                  <a:off x="2971800" y="34290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000">
                      <a:latin typeface="Arial" charset="0"/>
                    </a:rPr>
                    <a:t>2</a:t>
                  </a:r>
                </a:p>
              </p:txBody>
            </p:sp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2528888" y="3416300"/>
                  <a:ext cx="595312" cy="11113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500" name="TextBox 20"/>
              <p:cNvSpPr txBox="1">
                <a:spLocks noChangeArrowheads="1"/>
              </p:cNvSpPr>
              <p:nvPr/>
            </p:nvSpPr>
            <p:spPr bwMode="auto">
              <a:xfrm>
                <a:off x="2819400" y="3886200"/>
                <a:ext cx="4572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Arial" charset="0"/>
                  </a:rPr>
                  <a:t>3</a:t>
                </a:r>
              </a:p>
            </p:txBody>
          </p:sp>
        </p:grpSp>
      </p:grpSp>
      <p:grpSp>
        <p:nvGrpSpPr>
          <p:cNvPr id="79" name="Group 78"/>
          <p:cNvGrpSpPr>
            <a:grpSpLocks/>
          </p:cNvGrpSpPr>
          <p:nvPr/>
        </p:nvGrpSpPr>
        <p:grpSpPr bwMode="auto">
          <a:xfrm>
            <a:off x="2438400" y="4672013"/>
            <a:ext cx="2057400" cy="1804987"/>
            <a:chOff x="2362200" y="4671715"/>
            <a:chExt cx="2057400" cy="1805285"/>
          </a:xfrm>
        </p:grpSpPr>
        <p:sp>
          <p:nvSpPr>
            <p:cNvPr id="80" name="Oval 79"/>
            <p:cNvSpPr/>
            <p:nvPr/>
          </p:nvSpPr>
          <p:spPr>
            <a:xfrm>
              <a:off x="2895600" y="5334000"/>
              <a:ext cx="1371600" cy="914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mtClean="0">
                <a:solidFill>
                  <a:srgbClr val="000000"/>
                </a:solidFill>
                <a:latin typeface="Franklin Gothic Book" charset="0"/>
              </a:endParaRPr>
            </a:p>
          </p:txBody>
        </p:sp>
        <p:grpSp>
          <p:nvGrpSpPr>
            <p:cNvPr id="61475" name="Group 21"/>
            <p:cNvGrpSpPr>
              <a:grpSpLocks/>
            </p:cNvGrpSpPr>
            <p:nvPr/>
          </p:nvGrpSpPr>
          <p:grpSpPr bwMode="auto">
            <a:xfrm>
              <a:off x="2362200" y="4671715"/>
              <a:ext cx="2057400" cy="1805285"/>
              <a:chOff x="2362200" y="4671715"/>
              <a:chExt cx="2057400" cy="1805285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362200" y="4800600"/>
                <a:ext cx="2057400" cy="1676400"/>
              </a:xfrm>
              <a:prstGeom prst="ellipse">
                <a:avLst/>
              </a:prstGeom>
              <a:noFill/>
              <a:ln w="381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endParaRPr lang="en-US" smtClean="0">
                  <a:solidFill>
                    <a:srgbClr val="000000"/>
                  </a:solidFill>
                  <a:latin typeface="Franklin Gothic Book" charset="0"/>
                </a:endParaRP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2486025" y="5186150"/>
                <a:ext cx="1803400" cy="6351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480" name="TextBox 20"/>
              <p:cNvSpPr txBox="1">
                <a:spLocks noChangeArrowheads="1"/>
              </p:cNvSpPr>
              <p:nvPr/>
            </p:nvSpPr>
            <p:spPr bwMode="auto">
              <a:xfrm>
                <a:off x="3276600" y="4671715"/>
                <a:ext cx="457200" cy="461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3000">
                    <a:latin typeface="Arial" charset="0"/>
                  </a:rPr>
                  <a:t>-</a:t>
                </a:r>
              </a:p>
            </p:txBody>
          </p:sp>
          <p:sp>
            <p:nvSpPr>
              <p:cNvPr id="61481" name="TextBox 20"/>
              <p:cNvSpPr txBox="1">
                <a:spLocks noChangeArrowheads="1"/>
              </p:cNvSpPr>
              <p:nvPr/>
            </p:nvSpPr>
            <p:spPr bwMode="auto">
              <a:xfrm>
                <a:off x="2667000" y="5489410"/>
                <a:ext cx="4572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Arial" charset="0"/>
                  </a:rPr>
                  <a:t>3</a:t>
                </a:r>
              </a:p>
            </p:txBody>
          </p:sp>
          <p:grpSp>
            <p:nvGrpSpPr>
              <p:cNvPr id="61482" name="Group 37"/>
              <p:cNvGrpSpPr>
                <a:grpSpLocks/>
              </p:cNvGrpSpPr>
              <p:nvPr/>
            </p:nvGrpSpPr>
            <p:grpSpPr bwMode="auto">
              <a:xfrm>
                <a:off x="3505200" y="5638801"/>
                <a:ext cx="609600" cy="533400"/>
                <a:chOff x="2590800" y="3284046"/>
                <a:chExt cx="609600" cy="609600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2590800" y="3284046"/>
                  <a:ext cx="609600" cy="6096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>
                    <a:defRPr/>
                  </a:pPr>
                  <a:endParaRPr lang="en-US" smtClean="0">
                    <a:solidFill>
                      <a:srgbClr val="000000"/>
                    </a:solidFill>
                    <a:latin typeface="Franklin Gothic Book" charset="0"/>
                  </a:endParaRPr>
                </a:p>
              </p:txBody>
            </p:sp>
            <p:sp>
              <p:nvSpPr>
                <p:cNvPr id="61489" name="TextBox 15"/>
                <p:cNvSpPr txBox="1">
                  <a:spLocks noChangeArrowheads="1"/>
                </p:cNvSpPr>
                <p:nvPr/>
              </p:nvSpPr>
              <p:spPr bwMode="auto">
                <a:xfrm>
                  <a:off x="2830639" y="3360245"/>
                  <a:ext cx="152400" cy="2110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200">
                      <a:latin typeface="Arial" charset="0"/>
                    </a:rPr>
                    <a:t>*</a:t>
                  </a:r>
                </a:p>
              </p:txBody>
            </p:sp>
            <p:sp>
              <p:nvSpPr>
                <p:cNvPr id="61490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2667000" y="3512645"/>
                  <a:ext cx="152400" cy="1758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000">
                      <a:latin typeface="Arial" charset="0"/>
                    </a:rPr>
                    <a:t>5</a:t>
                  </a:r>
                </a:p>
              </p:txBody>
            </p:sp>
            <p:sp>
              <p:nvSpPr>
                <p:cNvPr id="61491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3048000" y="3512645"/>
                  <a:ext cx="152400" cy="1758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000">
                      <a:latin typeface="Arial" charset="0"/>
                    </a:rPr>
                    <a:t>6</a:t>
                  </a:r>
                </a:p>
              </p:txBody>
            </p: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605088" y="3494379"/>
                  <a:ext cx="595312" cy="10888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Connector 86"/>
              <p:cNvCxnSpPr/>
              <p:nvPr/>
            </p:nvCxnSpPr>
            <p:spPr>
              <a:xfrm flipV="1">
                <a:off x="3025775" y="5487825"/>
                <a:ext cx="1066800" cy="20640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484" name="TextBox 15"/>
              <p:cNvSpPr txBox="1">
                <a:spLocks noChangeArrowheads="1"/>
              </p:cNvSpPr>
              <p:nvPr/>
            </p:nvSpPr>
            <p:spPr bwMode="auto">
              <a:xfrm>
                <a:off x="3505200" y="5334000"/>
                <a:ext cx="152400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latin typeface="Arial" charset="0"/>
                  </a:rPr>
                  <a:t>+</a:t>
                </a:r>
              </a:p>
            </p:txBody>
          </p:sp>
          <p:sp>
            <p:nvSpPr>
              <p:cNvPr id="61485" name="TextBox 20"/>
              <p:cNvSpPr txBox="1">
                <a:spLocks noChangeArrowheads="1"/>
              </p:cNvSpPr>
              <p:nvPr/>
            </p:nvSpPr>
            <p:spPr bwMode="auto">
              <a:xfrm>
                <a:off x="3200400" y="5641810"/>
                <a:ext cx="4572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Arial" charset="0"/>
                  </a:rPr>
                  <a:t>1</a:t>
                </a:r>
              </a:p>
            </p:txBody>
          </p:sp>
        </p:grpSp>
      </p:grpSp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5029200" y="1870075"/>
            <a:ext cx="32004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>
                <a:latin typeface="Arial" charset="0"/>
              </a:rPr>
              <a:t>(-                       )</a:t>
            </a:r>
          </a:p>
        </p:txBody>
      </p:sp>
      <p:grpSp>
        <p:nvGrpSpPr>
          <p:cNvPr id="108" name="Group 107"/>
          <p:cNvGrpSpPr>
            <a:grpSpLocks/>
          </p:cNvGrpSpPr>
          <p:nvPr/>
        </p:nvGrpSpPr>
        <p:grpSpPr bwMode="auto">
          <a:xfrm>
            <a:off x="3733800" y="2209800"/>
            <a:ext cx="609600" cy="582613"/>
            <a:chOff x="2514600" y="3200400"/>
            <a:chExt cx="609600" cy="609600"/>
          </a:xfrm>
        </p:grpSpPr>
        <p:sp>
          <p:nvSpPr>
            <p:cNvPr id="109" name="Oval 108"/>
            <p:cNvSpPr/>
            <p:nvPr/>
          </p:nvSpPr>
          <p:spPr>
            <a:xfrm>
              <a:off x="2514600" y="3200400"/>
              <a:ext cx="609600" cy="609600"/>
            </a:xfrm>
            <a:prstGeom prst="ellipse">
              <a:avLst/>
            </a:prstGeom>
            <a:solidFill>
              <a:srgbClr val="FFFFFF"/>
            </a:solidFill>
            <a:ln w="38100" cmpd="sng">
              <a:solidFill>
                <a:srgbClr val="FF12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b="1" smtClean="0">
                <a:solidFill>
                  <a:srgbClr val="FF0000"/>
                </a:solidFill>
                <a:latin typeface="Franklin Gothic Book" charset="0"/>
              </a:endParaRPr>
            </a:p>
          </p:txBody>
        </p:sp>
        <p:sp>
          <p:nvSpPr>
            <p:cNvPr id="61468" name="TextBox 25"/>
            <p:cNvSpPr txBox="1">
              <a:spLocks noChangeArrowheads="1"/>
            </p:cNvSpPr>
            <p:nvPr/>
          </p:nvSpPr>
          <p:spPr bwMode="auto">
            <a:xfrm>
              <a:off x="2754439" y="32766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Arial" charset="0"/>
                </a:rPr>
                <a:t>+</a:t>
              </a:r>
            </a:p>
          </p:txBody>
        </p:sp>
        <p:sp>
          <p:nvSpPr>
            <p:cNvPr id="61469" name="TextBox 26"/>
            <p:cNvSpPr txBox="1">
              <a:spLocks noChangeArrowheads="1"/>
            </p:cNvSpPr>
            <p:nvPr/>
          </p:nvSpPr>
          <p:spPr bwMode="auto">
            <a:xfrm>
              <a:off x="2590800" y="34290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61470" name="TextBox 27"/>
            <p:cNvSpPr txBox="1">
              <a:spLocks noChangeArrowheads="1"/>
            </p:cNvSpPr>
            <p:nvPr/>
          </p:nvSpPr>
          <p:spPr bwMode="auto">
            <a:xfrm>
              <a:off x="2971800" y="34290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Arial" charset="0"/>
                </a:rPr>
                <a:t>2</a:t>
              </a:r>
            </a:p>
          </p:txBody>
        </p:sp>
        <p:cxnSp>
          <p:nvCxnSpPr>
            <p:cNvPr id="113" name="Straight Connector 112"/>
            <p:cNvCxnSpPr/>
            <p:nvPr/>
          </p:nvCxnSpPr>
          <p:spPr>
            <a:xfrm flipV="1">
              <a:off x="2528888" y="3416334"/>
              <a:ext cx="595312" cy="11628"/>
            </a:xfrm>
            <a:prstGeom prst="line">
              <a:avLst/>
            </a:prstGeom>
            <a:ln w="38100" cmpd="sng">
              <a:solidFill>
                <a:srgbClr val="FF12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>
            <a:grpSpLocks/>
          </p:cNvGrpSpPr>
          <p:nvPr/>
        </p:nvGrpSpPr>
        <p:grpSpPr bwMode="auto">
          <a:xfrm>
            <a:off x="2667000" y="2209800"/>
            <a:ext cx="609600" cy="582613"/>
            <a:chOff x="2514600" y="3200400"/>
            <a:chExt cx="609600" cy="609600"/>
          </a:xfrm>
        </p:grpSpPr>
        <p:sp>
          <p:nvSpPr>
            <p:cNvPr id="115" name="Oval 114"/>
            <p:cNvSpPr/>
            <p:nvPr/>
          </p:nvSpPr>
          <p:spPr>
            <a:xfrm>
              <a:off x="2514600" y="3200400"/>
              <a:ext cx="609600" cy="609600"/>
            </a:xfrm>
            <a:prstGeom prst="ellipse">
              <a:avLst/>
            </a:prstGeom>
            <a:solidFill>
              <a:srgbClr val="FFFFFF"/>
            </a:solidFill>
            <a:ln w="38100" cmpd="sng">
              <a:solidFill>
                <a:srgbClr val="3366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b="1" smtClean="0">
                <a:solidFill>
                  <a:srgbClr val="0000FF"/>
                </a:solidFill>
                <a:latin typeface="Franklin Gothic Book" charset="0"/>
              </a:endParaRPr>
            </a:p>
          </p:txBody>
        </p:sp>
        <p:sp>
          <p:nvSpPr>
            <p:cNvPr id="61461" name="TextBox 34"/>
            <p:cNvSpPr txBox="1">
              <a:spLocks noChangeArrowheads="1"/>
            </p:cNvSpPr>
            <p:nvPr/>
          </p:nvSpPr>
          <p:spPr bwMode="auto">
            <a:xfrm>
              <a:off x="2754439" y="32766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b="1">
                  <a:solidFill>
                    <a:srgbClr val="0000FF"/>
                  </a:solidFill>
                  <a:latin typeface="Arial" charset="0"/>
                </a:rPr>
                <a:t>*</a:t>
              </a:r>
            </a:p>
          </p:txBody>
        </p:sp>
        <p:sp>
          <p:nvSpPr>
            <p:cNvPr id="61462" name="TextBox 35"/>
            <p:cNvSpPr txBox="1">
              <a:spLocks noChangeArrowheads="1"/>
            </p:cNvSpPr>
            <p:nvPr/>
          </p:nvSpPr>
          <p:spPr bwMode="auto">
            <a:xfrm>
              <a:off x="2590800" y="34290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b="1">
                  <a:solidFill>
                    <a:srgbClr val="0000FF"/>
                  </a:solidFill>
                  <a:latin typeface="Arial" charset="0"/>
                </a:rPr>
                <a:t>3</a:t>
              </a:r>
            </a:p>
          </p:txBody>
        </p:sp>
        <p:sp>
          <p:nvSpPr>
            <p:cNvPr id="61463" name="TextBox 36"/>
            <p:cNvSpPr txBox="1">
              <a:spLocks noChangeArrowheads="1"/>
            </p:cNvSpPr>
            <p:nvPr/>
          </p:nvSpPr>
          <p:spPr bwMode="auto">
            <a:xfrm>
              <a:off x="2971800" y="3429000"/>
              <a:ext cx="152400" cy="161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b="1">
                  <a:solidFill>
                    <a:srgbClr val="0000FF"/>
                  </a:solidFill>
                  <a:latin typeface="Arial" charset="0"/>
                </a:rPr>
                <a:t>7</a:t>
              </a:r>
            </a:p>
          </p:txBody>
        </p:sp>
        <p:cxnSp>
          <p:nvCxnSpPr>
            <p:cNvPr id="119" name="Straight Connector 118"/>
            <p:cNvCxnSpPr/>
            <p:nvPr/>
          </p:nvCxnSpPr>
          <p:spPr>
            <a:xfrm flipV="1">
              <a:off x="2528888" y="3416334"/>
              <a:ext cx="595312" cy="11628"/>
            </a:xfrm>
            <a:prstGeom prst="line">
              <a:avLst/>
            </a:prstGeom>
            <a:ln w="38100" cmpd="sng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5029200" y="3546475"/>
            <a:ext cx="32004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>
                <a:latin typeface="Arial" charset="0"/>
              </a:rPr>
              <a:t>(-   3   (+  1    2) )</a:t>
            </a:r>
          </a:p>
        </p:txBody>
      </p:sp>
      <p:sp>
        <p:nvSpPr>
          <p:cNvPr id="121" name="TextBox 120"/>
          <p:cNvSpPr txBox="1">
            <a:spLocks noChangeArrowheads="1"/>
          </p:cNvSpPr>
          <p:nvPr/>
        </p:nvSpPr>
        <p:spPr bwMode="auto">
          <a:xfrm>
            <a:off x="5029200" y="5451475"/>
            <a:ext cx="32004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>
                <a:latin typeface="Arial" charset="0"/>
              </a:rPr>
              <a:t>(- 3 (+ 1 </a:t>
            </a:r>
            <a:r>
              <a:rPr lang="en-US" altLang="en-US">
                <a:latin typeface="Arial" charset="0"/>
              </a:rPr>
              <a:t>(* 5  6) </a:t>
            </a:r>
            <a:r>
              <a:rPr lang="en-US" altLang="en-US" sz="3200">
                <a:latin typeface="Arial" charset="0"/>
              </a:rPr>
              <a:t>) )</a:t>
            </a:r>
          </a:p>
        </p:txBody>
      </p:sp>
      <p:sp>
        <p:nvSpPr>
          <p:cNvPr id="123" name="TextBox 122"/>
          <p:cNvSpPr txBox="1">
            <a:spLocks noChangeArrowheads="1"/>
          </p:cNvSpPr>
          <p:nvPr/>
        </p:nvSpPr>
        <p:spPr bwMode="auto">
          <a:xfrm>
            <a:off x="6781800" y="1905000"/>
            <a:ext cx="15240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Arial" charset="0"/>
              </a:rPr>
              <a:t>(+ 1  2)</a:t>
            </a:r>
          </a:p>
        </p:txBody>
      </p:sp>
      <p:sp>
        <p:nvSpPr>
          <p:cNvPr id="124" name="TextBox 123"/>
          <p:cNvSpPr txBox="1">
            <a:spLocks noChangeArrowheads="1"/>
          </p:cNvSpPr>
          <p:nvPr/>
        </p:nvSpPr>
        <p:spPr bwMode="auto">
          <a:xfrm>
            <a:off x="5486400" y="1905000"/>
            <a:ext cx="12192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charset="0"/>
              </a:rPr>
              <a:t>(* 3  7)</a:t>
            </a:r>
          </a:p>
        </p:txBody>
      </p:sp>
      <p:sp>
        <p:nvSpPr>
          <p:cNvPr id="61456" name="TextBox 1"/>
          <p:cNvSpPr txBox="1">
            <a:spLocks noChangeArrowheads="1"/>
          </p:cNvSpPr>
          <p:nvPr/>
        </p:nvSpPr>
        <p:spPr bwMode="auto">
          <a:xfrm>
            <a:off x="838200" y="2362200"/>
            <a:ext cx="1447800" cy="3079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i="1">
                <a:solidFill>
                  <a:schemeClr val="bg1"/>
                </a:solidFill>
                <a:latin typeface="Arial" charset="0"/>
              </a:rPr>
              <a:t>(3 * 7) – (1 + 2)</a:t>
            </a:r>
          </a:p>
        </p:txBody>
      </p:sp>
      <p:sp>
        <p:nvSpPr>
          <p:cNvPr id="61457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BE16C3-F44A-2E45-B8C4-7C2331777795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20" grpId="0"/>
      <p:bldP spid="121" grpId="0"/>
      <p:bldP spid="123" grpId="0"/>
      <p:bldP spid="1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Contracts</a:t>
            </a:r>
            <a:endParaRPr lang="en-US" dirty="0"/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4800" y="1819275"/>
            <a:ext cx="861060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eaLnBrk="1" hangingPunct="1">
              <a:spcAft>
                <a:spcPts val="1800"/>
              </a:spcAft>
              <a:buClr>
                <a:srgbClr val="4C4C4C"/>
              </a:buClr>
              <a:buSzTx/>
              <a:buFontTx/>
              <a:buNone/>
            </a:pPr>
            <a:r>
              <a:rPr lang="en-US" altLang="en-US" sz="2400" i="1" u="sng">
                <a:latin typeface="Gill Sans MT" charset="0"/>
              </a:rPr>
              <a:t>&lt;name&gt;	:	  &lt;domain&gt;   	</a:t>
            </a:r>
            <a:r>
              <a:rPr lang="en-US" altLang="en-US" sz="2400" i="1" u="sng">
                <a:latin typeface="Gill Sans MT" charset="0"/>
                <a:sym typeface="Wingdings" charset="2"/>
              </a:rPr>
              <a:t>  &lt;range&gt;</a:t>
            </a:r>
            <a:endParaRPr lang="en-US" altLang="en-US" sz="2400" i="1" u="sng">
              <a:latin typeface="Gill Sans MT" charset="0"/>
            </a:endParaRPr>
          </a:p>
          <a:p>
            <a:pPr eaLnBrk="1" hangingPunct="1">
              <a:spcAft>
                <a:spcPts val="1800"/>
              </a:spcAft>
              <a:buClr>
                <a:srgbClr val="4C4C4C"/>
              </a:buClr>
              <a:buSzTx/>
              <a:buFontTx/>
              <a:buNone/>
            </a:pPr>
            <a:r>
              <a:rPr lang="en-US" altLang="en-US" sz="2400">
                <a:latin typeface="Gill Sans MT" charset="0"/>
              </a:rPr>
              <a:t>; MrCoffee	: 	Beans     Water    	</a:t>
            </a:r>
            <a:r>
              <a:rPr lang="en-US" altLang="en-US" sz="2400">
                <a:latin typeface="Gill Sans MT" charset="0"/>
                <a:sym typeface="Wingdings" charset="2"/>
              </a:rPr>
              <a:t> Coffee</a:t>
            </a:r>
            <a:endParaRPr lang="en-US" altLang="en-US" sz="2400">
              <a:latin typeface="Gill Sans MT" charset="0"/>
            </a:endParaRPr>
          </a:p>
          <a:p>
            <a:pPr eaLnBrk="1" hangingPunct="1">
              <a:spcAft>
                <a:spcPts val="1800"/>
              </a:spcAft>
              <a:buClr>
                <a:srgbClr val="4C4C4C"/>
              </a:buClr>
              <a:buSzTx/>
              <a:buFontTx/>
              <a:buNone/>
            </a:pPr>
            <a:r>
              <a:rPr lang="en-US" altLang="en-US" sz="2400">
                <a:latin typeface="Gill Sans MT" charset="0"/>
              </a:rPr>
              <a:t>; 	+ 	: 	Number Number 	</a:t>
            </a:r>
            <a:r>
              <a:rPr lang="en-US" altLang="en-US" sz="2400">
                <a:latin typeface="Gill Sans MT" charset="0"/>
                <a:sym typeface="Wingdings" charset="2"/>
              </a:rPr>
              <a:t> Number</a:t>
            </a:r>
          </a:p>
          <a:p>
            <a:pPr eaLnBrk="1" hangingPunct="1">
              <a:spcAft>
                <a:spcPts val="1800"/>
              </a:spcAft>
              <a:buClr>
                <a:srgbClr val="4C4C4C"/>
              </a:buClr>
              <a:buSzTx/>
              <a:buFontTx/>
              <a:buNone/>
            </a:pPr>
            <a:r>
              <a:rPr lang="en-US" altLang="en-US" sz="2400">
                <a:latin typeface="Gill Sans MT" charset="0"/>
              </a:rPr>
              <a:t>;	 - 	:	Number Number 	</a:t>
            </a:r>
            <a:r>
              <a:rPr lang="en-US" altLang="en-US" sz="2400">
                <a:latin typeface="Gill Sans MT" charset="0"/>
                <a:sym typeface="Wingdings" charset="2"/>
              </a:rPr>
              <a:t> Number</a:t>
            </a:r>
            <a:endParaRPr lang="en-US" altLang="en-US" sz="2400">
              <a:latin typeface="Gill Sans MT" charset="0"/>
            </a:endParaRPr>
          </a:p>
          <a:p>
            <a:pPr eaLnBrk="1" hangingPunct="1">
              <a:spcAft>
                <a:spcPts val="1800"/>
              </a:spcAft>
              <a:buClr>
                <a:srgbClr val="4C4C4C"/>
              </a:buClr>
              <a:buSzTx/>
              <a:buFontTx/>
              <a:buNone/>
            </a:pPr>
            <a:r>
              <a:rPr lang="en-US" altLang="en-US" sz="2400">
                <a:latin typeface="Gill Sans MT" charset="0"/>
              </a:rPr>
              <a:t>; 	sqrt 	:	Number 	</a:t>
            </a:r>
            <a:r>
              <a:rPr lang="en-US" altLang="en-US" sz="2400">
                <a:latin typeface="Gill Sans MT" charset="0"/>
                <a:sym typeface="Wingdings" charset="2"/>
              </a:rPr>
              <a:t> Number</a:t>
            </a:r>
          </a:p>
          <a:p>
            <a:pPr eaLnBrk="1" hangingPunct="1">
              <a:spcAft>
                <a:spcPts val="1800"/>
              </a:spcAft>
              <a:buClr>
                <a:srgbClr val="4C4C4C"/>
              </a:buClr>
              <a:buSzTx/>
              <a:buFontTx/>
              <a:buNone/>
            </a:pPr>
            <a:r>
              <a:rPr lang="en-US" altLang="en-US" sz="2400">
                <a:latin typeface="Gill Sans MT" charset="0"/>
                <a:sym typeface="Wingdings" charset="2"/>
              </a:rPr>
              <a:t>; sqr	:	Number	 Number</a:t>
            </a:r>
            <a:endParaRPr lang="en-US" altLang="en-US" sz="2400">
              <a:latin typeface="Gill Sans MT" charset="0"/>
            </a:endParaRPr>
          </a:p>
          <a:p>
            <a:pPr eaLnBrk="1" hangingPunct="1">
              <a:spcAft>
                <a:spcPts val="1800"/>
              </a:spcAft>
              <a:buClr>
                <a:srgbClr val="4C4C4C"/>
              </a:buClr>
              <a:buSzTx/>
              <a:buFontTx/>
              <a:buNone/>
            </a:pPr>
            <a:r>
              <a:rPr lang="en-US" altLang="en-US" sz="2400">
                <a:latin typeface="Gill Sans MT" charset="0"/>
              </a:rPr>
              <a:t>Can you fill out the contracts for +, -, *, and / ? </a:t>
            </a:r>
          </a:p>
        </p:txBody>
      </p:sp>
      <p:sp>
        <p:nvSpPr>
          <p:cNvPr id="62468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0E282C8-230D-2346-8D44-4CCC76531EF1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Strings and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One of these things is not like the other…</a:t>
            </a:r>
          </a:p>
          <a:p>
            <a:pPr lvl="4" eaLnBrk="1" hangingPunct="1">
              <a:lnSpc>
                <a:spcPct val="90000"/>
              </a:lnSpc>
              <a:spcAft>
                <a:spcPts val="1800"/>
              </a:spcAft>
              <a:buClr>
                <a:srgbClr val="4C4C4C"/>
              </a:buClr>
            </a:pPr>
            <a:r>
              <a:rPr lang="en-US" altLang="en-US" sz="2800" i="1">
                <a:solidFill>
                  <a:srgbClr val="000000"/>
                </a:solidFill>
                <a:ea typeface="ＭＳ Ｐゴシック" charset="-128"/>
                <a:cs typeface="Helvetica" charset="0"/>
              </a:rPr>
              <a:t>12     -53     “hello”     4.9</a:t>
            </a:r>
          </a:p>
          <a:p>
            <a:pPr eaLnBrk="1" hangingPunct="1">
              <a:lnSpc>
                <a:spcPct val="90000"/>
              </a:lnSpc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A String is anything with quotes around it: </a:t>
            </a:r>
            <a:r>
              <a:rPr lang="ja-JP" altLang="en-US">
                <a:ea typeface="ＭＳ Ｐゴシック" charset="-128"/>
                <a:cs typeface="Helvetica" charset="0"/>
              </a:rPr>
              <a:t>“</a:t>
            </a:r>
            <a:r>
              <a:rPr lang="en-US" altLang="ja-JP">
                <a:ea typeface="ＭＳ Ｐゴシック" charset="-128"/>
                <a:cs typeface="Helvetica" charset="0"/>
              </a:rPr>
              <a:t>hello!</a:t>
            </a:r>
            <a:r>
              <a:rPr lang="ja-JP" altLang="en-US">
                <a:ea typeface="ＭＳ Ｐゴシック" charset="-128"/>
                <a:cs typeface="Helvetica" charset="0"/>
              </a:rPr>
              <a:t>”</a:t>
            </a:r>
            <a:r>
              <a:rPr lang="en-US" altLang="ja-JP">
                <a:ea typeface="ＭＳ Ｐゴシック" charset="-128"/>
                <a:cs typeface="Helvetica" charset="0"/>
              </a:rPr>
              <a:t>, </a:t>
            </a:r>
            <a:r>
              <a:rPr lang="ja-JP" altLang="en-US">
                <a:ea typeface="ＭＳ Ｐゴシック" charset="-128"/>
                <a:cs typeface="Helvetica" charset="0"/>
              </a:rPr>
              <a:t>“</a:t>
            </a:r>
            <a:r>
              <a:rPr lang="en-US" altLang="ja-JP">
                <a:ea typeface="ＭＳ Ｐゴシック" charset="-128"/>
                <a:cs typeface="Helvetica" charset="0"/>
              </a:rPr>
              <a:t>Houston</a:t>
            </a:r>
            <a:r>
              <a:rPr lang="ja-JP" altLang="en-US">
                <a:ea typeface="ＭＳ Ｐゴシック" charset="-128"/>
                <a:cs typeface="Helvetica" charset="0"/>
              </a:rPr>
              <a:t>”</a:t>
            </a:r>
            <a:r>
              <a:rPr lang="en-US" altLang="ja-JP">
                <a:ea typeface="ＭＳ Ｐゴシック" charset="-128"/>
                <a:cs typeface="Helvetica" charset="0"/>
              </a:rPr>
              <a:t> and </a:t>
            </a:r>
            <a:r>
              <a:rPr lang="ja-JP" altLang="en-US">
                <a:ea typeface="ＭＳ Ｐゴシック" charset="-128"/>
                <a:cs typeface="Helvetica" charset="0"/>
              </a:rPr>
              <a:t>“</a:t>
            </a:r>
            <a:r>
              <a:rPr lang="en-US" altLang="ja-JP">
                <a:ea typeface="ＭＳ Ｐゴシック" charset="-128"/>
                <a:cs typeface="Helvetica" charset="0"/>
              </a:rPr>
              <a:t>42</a:t>
            </a:r>
            <a:r>
              <a:rPr lang="ja-JP" altLang="en-US">
                <a:ea typeface="ＭＳ Ｐゴシック" charset="-128"/>
                <a:cs typeface="Helvetica" charset="0"/>
              </a:rPr>
              <a:t>”</a:t>
            </a:r>
            <a:r>
              <a:rPr lang="en-US" altLang="ja-JP">
                <a:ea typeface="ＭＳ Ｐゴシック" charset="-128"/>
                <a:cs typeface="Helvetica" charset="0"/>
              </a:rPr>
              <a:t> are all strings.</a:t>
            </a:r>
          </a:p>
          <a:p>
            <a:pPr eaLnBrk="1" hangingPunct="1">
              <a:lnSpc>
                <a:spcPct val="90000"/>
              </a:lnSpc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How would you convert this to code? </a:t>
            </a:r>
          </a:p>
          <a:p>
            <a:pPr>
              <a:buFont typeface="Wingdings" charset="2"/>
              <a:buNone/>
            </a:pPr>
            <a:endParaRPr lang="en-US" altLang="en-US">
              <a:ea typeface="ＭＳ Ｐゴシック" charset="-128"/>
              <a:cs typeface="Helvetica" charset="0"/>
            </a:endParaRPr>
          </a:p>
        </p:txBody>
      </p:sp>
      <p:grpSp>
        <p:nvGrpSpPr>
          <p:cNvPr id="13" name="Group 10"/>
          <p:cNvGrpSpPr>
            <a:grpSpLocks/>
          </p:cNvGrpSpPr>
          <p:nvPr/>
        </p:nvGrpSpPr>
        <p:grpSpPr bwMode="auto">
          <a:xfrm>
            <a:off x="3429000" y="5029200"/>
            <a:ext cx="2133600" cy="1676400"/>
            <a:chOff x="3124200" y="3657600"/>
            <a:chExt cx="2133600" cy="2133600"/>
          </a:xfrm>
        </p:grpSpPr>
        <p:grpSp>
          <p:nvGrpSpPr>
            <p:cNvPr id="63494" name="Group 1"/>
            <p:cNvGrpSpPr>
              <a:grpSpLocks/>
            </p:cNvGrpSpPr>
            <p:nvPr/>
          </p:nvGrpSpPr>
          <p:grpSpPr bwMode="auto">
            <a:xfrm>
              <a:off x="3124200" y="3657600"/>
              <a:ext cx="2133600" cy="2133600"/>
              <a:chOff x="3124200" y="3657600"/>
              <a:chExt cx="2133600" cy="2133600"/>
            </a:xfrm>
          </p:grpSpPr>
          <p:sp>
            <p:nvSpPr>
              <p:cNvPr id="63496" name="Oval 20"/>
              <p:cNvSpPr>
                <a:spLocks noChangeArrowheads="1"/>
              </p:cNvSpPr>
              <p:nvPr/>
            </p:nvSpPr>
            <p:spPr bwMode="auto">
              <a:xfrm>
                <a:off x="3124200" y="3657600"/>
                <a:ext cx="2133600" cy="213360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charset="0"/>
                </a:endParaRPr>
              </a:p>
            </p:txBody>
          </p:sp>
          <p:sp>
            <p:nvSpPr>
              <p:cNvPr id="63497" name="Text Box 21"/>
              <p:cNvSpPr txBox="1">
                <a:spLocks noChangeArrowheads="1"/>
              </p:cNvSpPr>
              <p:nvPr/>
            </p:nvSpPr>
            <p:spPr bwMode="auto">
              <a:xfrm>
                <a:off x="3124200" y="4507653"/>
                <a:ext cx="2133600" cy="445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Times New Roman" charset="0"/>
                  </a:rPr>
                  <a:t>50  </a:t>
                </a:r>
                <a:r>
                  <a:rPr lang="ja-JP" altLang="en-US" sz="2000">
                    <a:latin typeface="Times New Roman" charset="0"/>
                  </a:rPr>
                  <a:t>“</a:t>
                </a:r>
                <a:r>
                  <a:rPr lang="en-US" altLang="ja-JP" sz="2000">
                    <a:latin typeface="Times New Roman" charset="0"/>
                  </a:rPr>
                  <a:t>solid</a:t>
                </a:r>
                <a:r>
                  <a:rPr lang="ja-JP" altLang="en-US" sz="2000">
                    <a:latin typeface="Times New Roman" charset="0"/>
                  </a:rPr>
                  <a:t>”</a:t>
                </a:r>
                <a:r>
                  <a:rPr lang="en-US" altLang="ja-JP" sz="2000">
                    <a:latin typeface="Times New Roman" charset="0"/>
                  </a:rPr>
                  <a:t>  </a:t>
                </a:r>
                <a:r>
                  <a:rPr lang="ja-JP" altLang="en-US" sz="2000">
                    <a:latin typeface="Times New Roman" charset="0"/>
                  </a:rPr>
                  <a:t>“</a:t>
                </a:r>
                <a:r>
                  <a:rPr lang="en-US" altLang="ja-JP" sz="2000">
                    <a:latin typeface="Times New Roman" charset="0"/>
                  </a:rPr>
                  <a:t>red</a:t>
                </a:r>
                <a:r>
                  <a:rPr lang="ja-JP" altLang="en-US" sz="2000">
                    <a:latin typeface="Times New Roman" charset="0"/>
                  </a:rPr>
                  <a:t>”</a:t>
                </a:r>
                <a:endParaRPr lang="en-US" altLang="en-US" sz="2000">
                  <a:latin typeface="Times New Roman" charset="0"/>
                </a:endParaRPr>
              </a:p>
            </p:txBody>
          </p:sp>
          <p:sp>
            <p:nvSpPr>
              <p:cNvPr id="63498" name="Text Box 22"/>
              <p:cNvSpPr txBox="1">
                <a:spLocks noChangeArrowheads="1"/>
              </p:cNvSpPr>
              <p:nvPr/>
            </p:nvSpPr>
            <p:spPr bwMode="auto">
              <a:xfrm>
                <a:off x="3429000" y="3733800"/>
                <a:ext cx="1447800" cy="445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star</a:t>
                </a:r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3200400" y="4334453"/>
              <a:ext cx="1981200" cy="2020"/>
            </a:xfrm>
            <a:prstGeom prst="line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752600" y="5562600"/>
            <a:ext cx="5310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>
                <a:latin typeface="Courier" charset="0"/>
              </a:rPr>
              <a:t>(star 50 “solid” “red”)</a:t>
            </a:r>
          </a:p>
        </p:txBody>
      </p:sp>
      <p:sp>
        <p:nvSpPr>
          <p:cNvPr id="63493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B9EFA0-C4F8-B046-916C-ED8EE7DB235B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Goals for this Workshop</a:t>
            </a:r>
            <a:endParaRPr lang="en-US" dirty="0"/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Explore the challenge of algebra</a:t>
            </a:r>
          </a:p>
          <a:p>
            <a:pPr>
              <a:lnSpc>
                <a:spcPct val="15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Get comfortable with programming</a:t>
            </a:r>
          </a:p>
          <a:p>
            <a:pPr>
              <a:lnSpc>
                <a:spcPct val="15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Work through the entire curriculum</a:t>
            </a:r>
          </a:p>
          <a:p>
            <a:pPr>
              <a:lnSpc>
                <a:spcPct val="15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Discuss pedagogy</a:t>
            </a:r>
          </a:p>
          <a:p>
            <a:pPr>
              <a:lnSpc>
                <a:spcPct val="15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At the end: discuss integration</a:t>
            </a:r>
          </a:p>
        </p:txBody>
      </p:sp>
      <p:sp>
        <p:nvSpPr>
          <p:cNvPr id="19459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2BAC6D-673F-1041-9FE2-EAF86911E7E1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More Image Functions</a:t>
            </a:r>
            <a:endParaRPr lang="en-US" dirty="0"/>
          </a:p>
        </p:txBody>
      </p:sp>
      <p:sp>
        <p:nvSpPr>
          <p:cNvPr id="645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706563"/>
            <a:ext cx="8686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112963" algn="l"/>
                <a:tab pos="6630988" algn="l"/>
              </a:tabLst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112963" algn="l"/>
                <a:tab pos="6630988" algn="l"/>
              </a:tabLst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112963" algn="l"/>
                <a:tab pos="6630988" algn="l"/>
              </a:tabLst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112963" algn="l"/>
                <a:tab pos="6630988" algn="l"/>
              </a:tabLst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112963" algn="l"/>
                <a:tab pos="6630988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112963" algn="l"/>
                <a:tab pos="6630988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112963" algn="l"/>
                <a:tab pos="6630988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112963" algn="l"/>
                <a:tab pos="6630988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112963" algn="l"/>
                <a:tab pos="6630988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buFont typeface="Wingdings 2" charset="2"/>
              <a:buNone/>
            </a:pPr>
            <a:r>
              <a:rPr lang="en-US" altLang="en-US">
                <a:latin typeface="Arial" charset="0"/>
              </a:rPr>
              <a:t>; circle :	Number String String 	</a:t>
            </a:r>
            <a:r>
              <a:rPr lang="en-US" altLang="en-US">
                <a:latin typeface="Arial" charset="0"/>
                <a:sym typeface="Wingdings" charset="2"/>
              </a:rPr>
              <a:t></a:t>
            </a:r>
            <a:r>
              <a:rPr lang="en-US" altLang="en-US">
                <a:latin typeface="Arial" charset="0"/>
              </a:rPr>
              <a:t> Image</a:t>
            </a:r>
          </a:p>
          <a:p>
            <a:pPr>
              <a:buFont typeface="Wingdings 2" charset="2"/>
              <a:buNone/>
            </a:pPr>
            <a:r>
              <a:rPr lang="en-US" altLang="en-US">
                <a:latin typeface="Arial" charset="0"/>
              </a:rPr>
              <a:t>; ellipse:	Number Number String String </a:t>
            </a:r>
            <a:r>
              <a:rPr lang="en-US" altLang="en-US">
                <a:latin typeface="Arial" charset="0"/>
                <a:sym typeface="Wingdings" charset="2"/>
              </a:rPr>
              <a:t> Image</a:t>
            </a:r>
            <a:endParaRPr lang="en-US" altLang="en-US">
              <a:latin typeface="Arial" charset="0"/>
            </a:endParaRPr>
          </a:p>
          <a:p>
            <a:pPr>
              <a:buFont typeface="Wingdings 2" charset="2"/>
              <a:buNone/>
            </a:pPr>
            <a:r>
              <a:rPr lang="en-US" altLang="en-US">
                <a:latin typeface="Arial" charset="0"/>
              </a:rPr>
              <a:t>; triangle: 	Number String String 	</a:t>
            </a:r>
            <a:r>
              <a:rPr lang="en-US" altLang="en-US">
                <a:latin typeface="Arial" charset="0"/>
                <a:sym typeface="Wingdings" charset="2"/>
              </a:rPr>
              <a:t> Image</a:t>
            </a:r>
          </a:p>
          <a:p>
            <a:pPr>
              <a:buFont typeface="Wingdings 2" charset="2"/>
              <a:buNone/>
            </a:pPr>
            <a:r>
              <a:rPr lang="en-US" altLang="en-US">
                <a:latin typeface="Arial" charset="0"/>
                <a:sym typeface="Wingdings" charset="2"/>
              </a:rPr>
              <a:t>; rectangle: Number Number String String  Image</a:t>
            </a:r>
          </a:p>
          <a:p>
            <a:pPr>
              <a:buFontTx/>
              <a:buNone/>
            </a:pPr>
            <a:r>
              <a:rPr lang="en-US" altLang="en-US">
                <a:latin typeface="Arial" charset="0"/>
                <a:sym typeface="Wingdings" charset="2"/>
              </a:rPr>
              <a:t>; text:	String Number String	 Image</a:t>
            </a:r>
          </a:p>
          <a:p>
            <a:pPr>
              <a:buFontTx/>
              <a:buNone/>
            </a:pPr>
            <a:endParaRPr lang="en-US" altLang="en-US">
              <a:latin typeface="Arial" charset="0"/>
              <a:sym typeface="Wingdings" charset="2"/>
            </a:endParaRPr>
          </a:p>
          <a:p>
            <a:pPr>
              <a:buFont typeface="Wingdings 2" charset="2"/>
              <a:buNone/>
            </a:pPr>
            <a:r>
              <a:rPr lang="en-US" altLang="en-US">
                <a:latin typeface="Arial" charset="0"/>
                <a:sym typeface="Wingdings" charset="2"/>
              </a:rPr>
              <a:t>; rotate :	Number Image 	 Image</a:t>
            </a:r>
          </a:p>
          <a:p>
            <a:pPr>
              <a:buFont typeface="Wingdings 2" charset="2"/>
              <a:buNone/>
            </a:pPr>
            <a:r>
              <a:rPr lang="en-US" altLang="en-US">
                <a:latin typeface="Arial" charset="0"/>
                <a:sym typeface="Wingdings" charset="2"/>
              </a:rPr>
              <a:t>; scale:	Number Image	 Image</a:t>
            </a:r>
          </a:p>
          <a:p>
            <a:pPr>
              <a:buFont typeface="Wingdings 2" charset="2"/>
              <a:buNone/>
            </a:pPr>
            <a:endParaRPr lang="en-US" altLang="en-US">
              <a:latin typeface="Arial" charset="0"/>
              <a:sym typeface="Wingdings" charset="2"/>
            </a:endParaRPr>
          </a:p>
          <a:p>
            <a:pPr>
              <a:buFont typeface="Wingdings 2" charset="2"/>
              <a:buNone/>
            </a:pPr>
            <a:r>
              <a:rPr lang="en-US" altLang="en-US">
                <a:latin typeface="Arial" charset="0"/>
                <a:sym typeface="Wingdings" charset="2"/>
              </a:rPr>
              <a:t>…and dozens more!</a:t>
            </a:r>
            <a:endParaRPr lang="en-US" altLang="en-US">
              <a:latin typeface="Arial" charset="0"/>
            </a:endParaRPr>
          </a:p>
        </p:txBody>
      </p:sp>
      <p:sp>
        <p:nvSpPr>
          <p:cNvPr id="64516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51FAEE-5DD1-1845-955F-5848C70CB95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686800" cy="4251325"/>
          </a:xfrm>
        </p:spPr>
        <p:txBody>
          <a:bodyPr/>
          <a:lstStyle/>
          <a:p>
            <a:pPr marL="0" indent="0">
              <a:lnSpc>
                <a:spcPct val="200000"/>
              </a:lnSpc>
              <a:buFont typeface="Wingdings" charset="2"/>
              <a:buNone/>
              <a:defRPr/>
            </a:pPr>
            <a:r>
              <a:rPr lang="en-US" altLang="en-US" dirty="0" smtClean="0">
                <a:latin typeface="Helvetica" charset="0"/>
                <a:ea typeface="ＭＳ Ｐゴシック" charset="-128"/>
                <a:cs typeface="Helvetica" charset="0"/>
              </a:rPr>
              <a:t>How we react is key: are we scared or excited?</a:t>
            </a:r>
          </a:p>
          <a:p>
            <a:pPr>
              <a:lnSpc>
                <a:spcPct val="200000"/>
              </a:lnSpc>
              <a:defRPr/>
            </a:pPr>
            <a:r>
              <a:rPr lang="en-US" altLang="en-US" dirty="0" smtClean="0">
                <a:latin typeface="Helvetica" charset="0"/>
                <a:ea typeface="ＭＳ Ｐゴシック" charset="-128"/>
                <a:cs typeface="Helvetica" charset="0"/>
              </a:rPr>
              <a:t>“The computer is giving you a </a:t>
            </a:r>
            <a:r>
              <a:rPr lang="en-US" altLang="en-US" i="1" dirty="0" smtClean="0">
                <a:latin typeface="Helvetica" charset="0"/>
                <a:ea typeface="ＭＳ Ｐゴシック" charset="-128"/>
                <a:cs typeface="Helvetica" charset="0"/>
              </a:rPr>
              <a:t>clue</a:t>
            </a:r>
            <a:r>
              <a:rPr lang="mr-IN" altLang="en-US" dirty="0" smtClean="0">
                <a:latin typeface="Helvetica" charset="0"/>
                <a:ea typeface="ＭＳ Ｐゴシック" charset="-128"/>
                <a:cs typeface="Helvetica" charset="0"/>
              </a:rPr>
              <a:t>…</a:t>
            </a:r>
            <a:r>
              <a:rPr lang="en-US" altLang="en-US" dirty="0" smtClean="0">
                <a:latin typeface="Helvetica" charset="0"/>
                <a:ea typeface="ＭＳ Ｐゴシック" charset="-128"/>
                <a:cs typeface="Helvetica" charset="0"/>
              </a:rPr>
              <a:t>”</a:t>
            </a:r>
          </a:p>
          <a:p>
            <a:pPr>
              <a:lnSpc>
                <a:spcPct val="200000"/>
              </a:lnSpc>
              <a:defRPr/>
            </a:pPr>
            <a:r>
              <a:rPr lang="en-US" altLang="en-US" dirty="0" smtClean="0">
                <a:latin typeface="Helvetica" charset="0"/>
                <a:ea typeface="ＭＳ Ｐゴシック" charset="-128"/>
                <a:cs typeface="Helvetica" charset="0"/>
              </a:rPr>
              <a:t>“What do you think it’s trying to tell us</a:t>
            </a:r>
            <a:r>
              <a:rPr lang="mr-IN" altLang="en-US" dirty="0" smtClean="0">
                <a:latin typeface="Helvetica" charset="0"/>
                <a:ea typeface="ＭＳ Ｐゴシック" charset="-128"/>
                <a:cs typeface="Helvetica" charset="0"/>
              </a:rPr>
              <a:t>…</a:t>
            </a:r>
            <a:r>
              <a:rPr lang="en-US" altLang="en-US" dirty="0" smtClean="0">
                <a:latin typeface="Helvetica" charset="0"/>
                <a:ea typeface="ＭＳ Ｐゴシック" charset="-128"/>
                <a:cs typeface="Helvetica" charset="0"/>
              </a:rPr>
              <a:t>?”</a:t>
            </a:r>
            <a:endParaRPr lang="en-US" altLang="en-US" dirty="0"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65539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D2B75A0-64D7-934C-8DC5-BB003F49E1B5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Driver / Navigator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Pair programming needs structure!</a:t>
            </a:r>
          </a:p>
          <a:p>
            <a:pPr eaLnBrk="1" hangingPunct="1">
              <a:lnSpc>
                <a:spcPct val="200000"/>
              </a:lnSpc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The “Driver” has their eyes on the computer</a:t>
            </a:r>
            <a:endParaRPr lang="en-US" altLang="ja-JP">
              <a:ea typeface="ＭＳ Ｐゴシック" charset="-128"/>
              <a:cs typeface="Helvetica" charset="0"/>
            </a:endParaRPr>
          </a:p>
          <a:p>
            <a:pPr eaLnBrk="1" hangingPunct="1">
              <a:lnSpc>
                <a:spcPct val="200000"/>
              </a:lnSpc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The “Navigator” has their eyes on the workbook</a:t>
            </a:r>
          </a:p>
          <a:p>
            <a:pPr eaLnBrk="1" hangingPunct="1">
              <a:lnSpc>
                <a:spcPct val="200000"/>
              </a:lnSpc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Switch roles regularly</a:t>
            </a:r>
          </a:p>
          <a:p>
            <a:pPr>
              <a:lnSpc>
                <a:spcPct val="200000"/>
              </a:lnSpc>
              <a:buFont typeface="Wingdings" charset="2"/>
              <a:buNone/>
            </a:pPr>
            <a:endParaRPr lang="en-US" altLang="en-US">
              <a:ea typeface="ＭＳ Ｐゴシック" charset="-128"/>
              <a:cs typeface="Helvetica" charset="0"/>
            </a:endParaRPr>
          </a:p>
        </p:txBody>
      </p:sp>
      <p:sp>
        <p:nvSpPr>
          <p:cNvPr id="66563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8E56403-A9FD-224D-BC80-F575094B92A6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Content Placeholder 2"/>
          <p:cNvSpPr>
            <a:spLocks noGrp="1"/>
          </p:cNvSpPr>
          <p:nvPr>
            <p:ph idx="1"/>
          </p:nvPr>
        </p:nvSpPr>
        <p:spPr>
          <a:xfrm>
            <a:off x="301625" y="3505200"/>
            <a:ext cx="8686800" cy="609600"/>
          </a:xfrm>
        </p:spPr>
        <p:txBody>
          <a:bodyPr/>
          <a:lstStyle/>
          <a:p>
            <a:pPr marL="0" indent="0" algn="ctr">
              <a:buFont typeface="Wingdings" charset="2"/>
              <a:buNone/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10min Break!</a:t>
            </a:r>
          </a:p>
        </p:txBody>
      </p:sp>
      <p:sp>
        <p:nvSpPr>
          <p:cNvPr id="67586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C15683F-2BEE-114F-A21B-A5B2152FD11F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Unit 3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Defining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Open the “Defining Values” link from the teachers-only page, and Run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What do you think the code on line 3 does? Line 4?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What will happen if I evaluate TITLE in the Interactions window?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How could we change the title of our game?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Click “Save”, and name your file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What other definitions do you see?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Playing with SCREENSHOT…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Make your images!!!</a:t>
            </a:r>
          </a:p>
        </p:txBody>
      </p:sp>
      <p:sp>
        <p:nvSpPr>
          <p:cNvPr id="70659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79AD23-A180-BF47-953F-5B4D13D02152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3987800"/>
            <a:ext cx="8305800" cy="28511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805238" y="5486400"/>
            <a:ext cx="416083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chemeClr val="bg1"/>
                </a:solidFill>
                <a:latin typeface="Comic Sans MS" charset="0"/>
              </a:rPr>
              <a:t>(triangle         “solid” “green”)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Defining Functions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I just </a:t>
            </a:r>
            <a:r>
              <a:rPr lang="en-US" altLang="en-US" i="1">
                <a:ea typeface="ＭＳ Ｐゴシック" charset="-128"/>
                <a:cs typeface="Helvetica" charset="0"/>
              </a:rPr>
              <a:t>loooove</a:t>
            </a:r>
            <a:r>
              <a:rPr lang="en-US" altLang="en-US">
                <a:ea typeface="ＭＳ Ｐゴシック" charset="-128"/>
                <a:cs typeface="Helvetica" charset="0"/>
              </a:rPr>
              <a:t> green triangles….</a:t>
            </a:r>
          </a:p>
          <a:p>
            <a:pPr marL="457200" indent="-457200" eaLnBrk="1" hangingPunct="1"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Write a function ‘</a:t>
            </a:r>
            <a:r>
              <a:rPr lang="en-US" altLang="ja-JP">
                <a:ea typeface="ＭＳ Ｐゴシック" charset="-128"/>
                <a:cs typeface="Helvetica" charset="0"/>
              </a:rPr>
              <a:t>gt</a:t>
            </a:r>
            <a:r>
              <a:rPr lang="en-US" altLang="en-US">
                <a:ea typeface="ＭＳ Ｐゴシック" charset="-128"/>
                <a:cs typeface="Helvetica" charset="0"/>
              </a:rPr>
              <a:t>’</a:t>
            </a:r>
            <a:r>
              <a:rPr lang="en-US" altLang="ja-JP">
                <a:ea typeface="ＭＳ Ｐゴシック" charset="-128"/>
                <a:cs typeface="Helvetica" charset="0"/>
              </a:rPr>
              <a:t>, which takes in a number and gives back a solid, green triangle of the given size.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667000" y="5029200"/>
            <a:ext cx="2895600" cy="838200"/>
            <a:chOff x="2923595" y="4191000"/>
            <a:chExt cx="2375283" cy="8382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923833" y="4191000"/>
              <a:ext cx="375045" cy="8382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923595" y="4191000"/>
              <a:ext cx="375045" cy="8382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352800" y="4343400"/>
            <a:ext cx="1295400" cy="533400"/>
            <a:chOff x="3200400" y="3657600"/>
            <a:chExt cx="1295400" cy="533400"/>
          </a:xfrm>
        </p:grpSpPr>
        <p:sp>
          <p:nvSpPr>
            <p:cNvPr id="9" name="Oval Callout 8"/>
            <p:cNvSpPr/>
            <p:nvPr/>
          </p:nvSpPr>
          <p:spPr>
            <a:xfrm>
              <a:off x="3200400" y="3657600"/>
              <a:ext cx="1295400" cy="533400"/>
            </a:xfrm>
            <a:prstGeom prst="wedgeEllipseCallout">
              <a:avLst>
                <a:gd name="adj1" fmla="val -46549"/>
                <a:gd name="adj2" fmla="val 74211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radius</a:t>
              </a:r>
            </a:p>
          </p:txBody>
        </p:sp>
        <p:sp>
          <p:nvSpPr>
            <p:cNvPr id="10" name="Oval Callout 9"/>
            <p:cNvSpPr/>
            <p:nvPr/>
          </p:nvSpPr>
          <p:spPr>
            <a:xfrm>
              <a:off x="3200400" y="3657600"/>
              <a:ext cx="1295400" cy="533400"/>
            </a:xfrm>
            <a:prstGeom prst="wedgeEllipseCallout">
              <a:avLst>
                <a:gd name="adj1" fmla="val 90871"/>
                <a:gd name="adj2" fmla="val 62500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omic Sans MS"/>
                  <a:cs typeface="Comic Sans MS"/>
                </a:rPr>
                <a:t>size</a:t>
              </a:r>
            </a:p>
          </p:txBody>
        </p:sp>
      </p:grp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143000" y="3957638"/>
            <a:ext cx="4937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gt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352800" y="3957638"/>
            <a:ext cx="1328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Number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834063" y="3962400"/>
            <a:ext cx="1082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Image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487488" y="4948238"/>
            <a:ext cx="4937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gt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810000" y="5010150"/>
            <a:ext cx="42068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chemeClr val="bg1"/>
                </a:solidFill>
                <a:latin typeface="Comic Sans MS" charset="0"/>
              </a:rPr>
              <a:t>(triangle  10    “solid” “green”)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630488" y="4953000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10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524000" y="5451475"/>
            <a:ext cx="493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gt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810000" y="5486400"/>
            <a:ext cx="41624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chemeClr val="bg1"/>
                </a:solidFill>
                <a:latin typeface="Comic Sans MS" charset="0"/>
              </a:rPr>
              <a:t>(triangle  11    “solid” “green”)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667000" y="5456238"/>
            <a:ext cx="4619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11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524000" y="5454650"/>
            <a:ext cx="493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gt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657600" y="4384675"/>
            <a:ext cx="7064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latin typeface="Comic Sans MS" charset="0"/>
              </a:rPr>
              <a:t>size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660775" y="4398963"/>
            <a:ext cx="70643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latin typeface="Comic Sans MS" charset="0"/>
              </a:rPr>
              <a:t>size</a:t>
            </a:r>
          </a:p>
        </p:txBody>
      </p: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1389063" y="4419600"/>
            <a:ext cx="5011737" cy="609600"/>
            <a:chOff x="1389522" y="4419600"/>
            <a:chExt cx="5011278" cy="609600"/>
          </a:xfrm>
        </p:grpSpPr>
        <p:cxnSp>
          <p:nvCxnSpPr>
            <p:cNvPr id="30" name="Straight Arrow Connector 29"/>
            <p:cNvCxnSpPr>
              <a:cxnSpLocks noChangeShapeType="1"/>
              <a:stCxn id="14" idx="2"/>
            </p:cNvCxnSpPr>
            <p:nvPr/>
          </p:nvCxnSpPr>
          <p:spPr bwMode="auto">
            <a:xfrm>
              <a:off x="1389522" y="4419600"/>
              <a:ext cx="287311" cy="6096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Straight Arrow Connector 31"/>
            <p:cNvCxnSpPr>
              <a:cxnSpLocks noChangeShapeType="1"/>
              <a:stCxn id="15" idx="2"/>
            </p:cNvCxnSpPr>
            <p:nvPr/>
          </p:nvCxnSpPr>
          <p:spPr bwMode="auto">
            <a:xfrm flipH="1">
              <a:off x="2972114" y="4419600"/>
              <a:ext cx="1044479" cy="5334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Straight Arrow Connector 34"/>
            <p:cNvCxnSpPr>
              <a:cxnSpLocks noChangeShapeType="1"/>
            </p:cNvCxnSpPr>
            <p:nvPr/>
          </p:nvCxnSpPr>
          <p:spPr bwMode="auto">
            <a:xfrm flipH="1">
              <a:off x="6324607" y="4419600"/>
              <a:ext cx="76193" cy="5334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1700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BF76D86-135D-1448-BC5B-192A13DAAFCA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2626E-6 1.15224E-6 L -0.04359 0.1159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8" y="5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215E-6 4.65988E-6 L 0.00869 0.11314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" y="56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338E-6 4.72466E-6 L -0.10559 0.2714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0" y="13559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4856E-6 1.83248E-6 L 0.16221 0.27325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10" y="136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5" grpId="0" build="p" bldLvl="5"/>
      <p:bldP spid="14" grpId="0"/>
      <p:bldP spid="15" grpId="0"/>
      <p:bldP spid="16" grpId="0"/>
      <p:bldP spid="19" grpId="0"/>
      <p:bldP spid="21" grpId="0"/>
      <p:bldP spid="20" grpId="0"/>
      <p:bldP spid="22" grpId="0"/>
      <p:bldP spid="22" grpId="1"/>
      <p:bldP spid="24" grpId="0"/>
      <p:bldP spid="23" grpId="0"/>
      <p:bldP spid="25" grpId="0"/>
      <p:bldP spid="27" grpId="0"/>
      <p:bldP spid="27" grpId="1"/>
      <p:bldP spid="28" grpId="0"/>
      <p:bldP spid="28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3987800"/>
            <a:ext cx="8305800" cy="28511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805238" y="5486400"/>
            <a:ext cx="39338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chemeClr val="bg1"/>
                </a:solidFill>
                <a:latin typeface="Comic Sans MS" charset="0"/>
              </a:rPr>
              <a:t>(circle            “solid” “blue”)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Defining Functions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Confession: I lied. I actually prefer blue circles!</a:t>
            </a:r>
          </a:p>
          <a:p>
            <a:pPr marL="457200" indent="-457200" eaLnBrk="1" hangingPunct="1"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Write a function ‘</a:t>
            </a:r>
            <a:r>
              <a:rPr lang="en-US" altLang="ja-JP">
                <a:ea typeface="ＭＳ Ｐゴシック" charset="-128"/>
                <a:cs typeface="Helvetica" charset="0"/>
              </a:rPr>
              <a:t>bc</a:t>
            </a:r>
            <a:r>
              <a:rPr lang="en-US" altLang="en-US">
                <a:ea typeface="ＭＳ Ｐゴシック" charset="-128"/>
                <a:cs typeface="Helvetica" charset="0"/>
              </a:rPr>
              <a:t>’</a:t>
            </a:r>
            <a:r>
              <a:rPr lang="en-US" altLang="ja-JP">
                <a:ea typeface="ＭＳ Ｐゴシック" charset="-128"/>
                <a:cs typeface="Helvetica" charset="0"/>
              </a:rPr>
              <a:t>, which takes in a number and gives back a solid, blue circle of the given radius.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667000" y="5029200"/>
            <a:ext cx="2895600" cy="838200"/>
            <a:chOff x="2923595" y="4191000"/>
            <a:chExt cx="2375283" cy="8382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923833" y="4191000"/>
              <a:ext cx="375045" cy="8382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923595" y="4191000"/>
              <a:ext cx="375045" cy="8382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352800" y="4343400"/>
            <a:ext cx="1295400" cy="533400"/>
            <a:chOff x="3200400" y="3657600"/>
            <a:chExt cx="1295400" cy="533400"/>
          </a:xfrm>
        </p:grpSpPr>
        <p:sp>
          <p:nvSpPr>
            <p:cNvPr id="9" name="Oval Callout 8"/>
            <p:cNvSpPr/>
            <p:nvPr/>
          </p:nvSpPr>
          <p:spPr>
            <a:xfrm>
              <a:off x="3200400" y="3657600"/>
              <a:ext cx="1295400" cy="533400"/>
            </a:xfrm>
            <a:prstGeom prst="wedgeEllipseCallout">
              <a:avLst>
                <a:gd name="adj1" fmla="val -46549"/>
                <a:gd name="adj2" fmla="val 74211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radius</a:t>
              </a:r>
            </a:p>
          </p:txBody>
        </p:sp>
        <p:sp>
          <p:nvSpPr>
            <p:cNvPr id="10" name="Oval Callout 9"/>
            <p:cNvSpPr/>
            <p:nvPr/>
          </p:nvSpPr>
          <p:spPr>
            <a:xfrm>
              <a:off x="3200400" y="3657600"/>
              <a:ext cx="1295400" cy="533400"/>
            </a:xfrm>
            <a:prstGeom prst="wedgeEllipseCallout">
              <a:avLst>
                <a:gd name="adj1" fmla="val 90871"/>
                <a:gd name="adj2" fmla="val 62500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200" dirty="0">
                  <a:latin typeface="Comic Sans MS"/>
                  <a:cs typeface="Comic Sans MS"/>
                </a:rPr>
                <a:t>radius</a:t>
              </a:r>
            </a:p>
          </p:txBody>
        </p:sp>
      </p:grp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143000" y="3957638"/>
            <a:ext cx="5254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bc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352800" y="3957638"/>
            <a:ext cx="1328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Number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834063" y="3962400"/>
            <a:ext cx="1082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Image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487488" y="4948238"/>
            <a:ext cx="525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bc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810000" y="5010150"/>
            <a:ext cx="39782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chemeClr val="bg1"/>
                </a:solidFill>
                <a:latin typeface="Comic Sans MS" charset="0"/>
              </a:rPr>
              <a:t>(circle     16    “solid” “blue”)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630488" y="4953000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16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524000" y="5451475"/>
            <a:ext cx="525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bc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810000" y="5486400"/>
            <a:ext cx="39401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chemeClr val="bg1"/>
                </a:solidFill>
                <a:latin typeface="Comic Sans MS" charset="0"/>
              </a:rPr>
              <a:t>(circle     99   “solid” “blue”)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667000" y="5456238"/>
            <a:ext cx="5603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99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524000" y="5461000"/>
            <a:ext cx="525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bc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514725" y="4394200"/>
            <a:ext cx="99218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latin typeface="Comic Sans MS" charset="0"/>
              </a:rPr>
              <a:t>radius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517900" y="4400550"/>
            <a:ext cx="9937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latin typeface="Comic Sans MS" charset="0"/>
              </a:rPr>
              <a:t>radius</a:t>
            </a:r>
          </a:p>
        </p:txBody>
      </p: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1404938" y="4419600"/>
            <a:ext cx="4995862" cy="609600"/>
            <a:chOff x="1405677" y="4419600"/>
            <a:chExt cx="4995123" cy="609600"/>
          </a:xfrm>
        </p:grpSpPr>
        <p:cxnSp>
          <p:nvCxnSpPr>
            <p:cNvPr id="30" name="Straight Arrow Connector 29"/>
            <p:cNvCxnSpPr>
              <a:cxnSpLocks noChangeShapeType="1"/>
              <a:stCxn id="14" idx="2"/>
            </p:cNvCxnSpPr>
            <p:nvPr/>
          </p:nvCxnSpPr>
          <p:spPr bwMode="auto">
            <a:xfrm>
              <a:off x="1405677" y="4419600"/>
              <a:ext cx="271422" cy="6096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Straight Arrow Connector 31"/>
            <p:cNvCxnSpPr>
              <a:cxnSpLocks noChangeShapeType="1"/>
              <a:stCxn id="15" idx="2"/>
            </p:cNvCxnSpPr>
            <p:nvPr/>
          </p:nvCxnSpPr>
          <p:spPr bwMode="auto">
            <a:xfrm flipH="1">
              <a:off x="2972307" y="4419600"/>
              <a:ext cx="1044420" cy="5334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Straight Arrow Connector 34"/>
            <p:cNvCxnSpPr>
              <a:cxnSpLocks noChangeShapeType="1"/>
            </p:cNvCxnSpPr>
            <p:nvPr/>
          </p:nvCxnSpPr>
          <p:spPr bwMode="auto">
            <a:xfrm flipH="1">
              <a:off x="6324611" y="4419600"/>
              <a:ext cx="76189" cy="5334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3748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2E6635F-BD28-8E49-B521-166929B690C8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2626E-6 1.15224E-6 L -0.04359 0.1159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8" y="5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215E-6 4.65988E-6 L 0.00869 0.11314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" y="56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338E-6 4.72466E-6 L -0.10559 0.2714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0" y="13559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9097E-6 -2.90606E-6 L 0.14971 0.27326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5" y="136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5" grpId="0" build="p" bldLvl="5"/>
      <p:bldP spid="14" grpId="0"/>
      <p:bldP spid="15" grpId="0"/>
      <p:bldP spid="16" grpId="0"/>
      <p:bldP spid="19" grpId="0"/>
      <p:bldP spid="21" grpId="0"/>
      <p:bldP spid="20" grpId="0"/>
      <p:bldP spid="22" grpId="0"/>
      <p:bldP spid="22" grpId="1"/>
      <p:bldP spid="24" grpId="0"/>
      <p:bldP spid="23" grpId="0"/>
      <p:bldP spid="25" grpId="0"/>
      <p:bldP spid="27" grpId="0"/>
      <p:bldP spid="27" grpId="1"/>
      <p:bldP spid="28" grpId="0"/>
      <p:bldP spid="28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Unit 4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06145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</a:t>
            </a:r>
            <a:r>
              <a:rPr lang="en-US" dirty="0" smtClean="0"/>
              <a:t>ocket-height</a:t>
            </a:r>
            <a:endParaRPr lang="en-US" dirty="0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369888" y="374015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rocket-height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3124200" y="373380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Number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6858000" y="3733800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Number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381000" y="4354513"/>
            <a:ext cx="8229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Given the number of seconds, how high is a rocket, traveling at 7m/s? 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369888" y="3732213"/>
            <a:ext cx="1828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rocket-height</a:t>
            </a:r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>
            <a:off x="3505200" y="4114800"/>
            <a:ext cx="304800" cy="1447800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arrow" w="med" len="med"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 flipH="1">
            <a:off x="6477000" y="4724400"/>
            <a:ext cx="533400" cy="838200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arrow" w="med" len="med"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3048000" y="5649913"/>
            <a:ext cx="990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15</a:t>
            </a: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867400" y="563880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105  </a:t>
            </a:r>
            <a:endParaRPr lang="en-US" altLang="en-US" sz="1400">
              <a:solidFill>
                <a:schemeClr val="bg1"/>
              </a:solidFill>
              <a:latin typeface="Comic Sans MS" charset="0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5791200" y="5649913"/>
            <a:ext cx="1828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(*   7   15)  </a:t>
            </a:r>
            <a:endParaRPr lang="en-US" altLang="en-US" sz="1400">
              <a:solidFill>
                <a:schemeClr val="bg1"/>
              </a:solidFill>
              <a:latin typeface="Comic Sans MS" charset="0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91200" y="624840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(*   7   289)  </a:t>
            </a:r>
            <a:endParaRPr lang="en-US" altLang="en-US" sz="1400">
              <a:solidFill>
                <a:schemeClr val="bg1"/>
              </a:solidFill>
              <a:latin typeface="Comic Sans MS" charset="0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1219200" y="6248400"/>
            <a:ext cx="3505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rocket-height            289      </a:t>
            </a:r>
          </a:p>
        </p:txBody>
      </p:sp>
      <p:grpSp>
        <p:nvGrpSpPr>
          <p:cNvPr id="54" name="Group 53"/>
          <p:cNvGrpSpPr>
            <a:grpSpLocks/>
          </p:cNvGrpSpPr>
          <p:nvPr/>
        </p:nvGrpSpPr>
        <p:grpSpPr bwMode="auto">
          <a:xfrm>
            <a:off x="3581400" y="5638800"/>
            <a:ext cx="3470275" cy="990600"/>
            <a:chOff x="1905000" y="4572000"/>
            <a:chExt cx="1935773" cy="990600"/>
          </a:xfrm>
        </p:grpSpPr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3562716" y="5181600"/>
              <a:ext cx="278057" cy="3810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3575999" y="4572000"/>
              <a:ext cx="170022" cy="3810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1905000" y="4572000"/>
              <a:ext cx="408231" cy="3810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1918283" y="5181600"/>
              <a:ext cx="407345" cy="3810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76816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16DE8A5-3B2D-F44D-B5DA-ED369A8881AA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4419600" y="5029200"/>
            <a:ext cx="1600200" cy="533400"/>
            <a:chOff x="4267200" y="4343400"/>
            <a:chExt cx="1600200" cy="533400"/>
          </a:xfrm>
        </p:grpSpPr>
        <p:sp>
          <p:nvSpPr>
            <p:cNvPr id="23" name="Oval Callout 22"/>
            <p:cNvSpPr/>
            <p:nvPr/>
          </p:nvSpPr>
          <p:spPr>
            <a:xfrm>
              <a:off x="4343400" y="4343400"/>
              <a:ext cx="1295400" cy="533400"/>
            </a:xfrm>
            <a:prstGeom prst="wedgeEllipseCallout">
              <a:avLst>
                <a:gd name="adj1" fmla="val -73020"/>
                <a:gd name="adj2" fmla="val 69449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radius</a:t>
              </a:r>
            </a:p>
          </p:txBody>
        </p:sp>
        <p:sp>
          <p:nvSpPr>
            <p:cNvPr id="24" name="Oval Callout 23"/>
            <p:cNvSpPr/>
            <p:nvPr/>
          </p:nvSpPr>
          <p:spPr>
            <a:xfrm>
              <a:off x="4267200" y="4343400"/>
              <a:ext cx="1600200" cy="533400"/>
            </a:xfrm>
            <a:prstGeom prst="wedgeEllipseCallout">
              <a:avLst>
                <a:gd name="adj1" fmla="val 90871"/>
                <a:gd name="adj2" fmla="val 62500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200" dirty="0">
                  <a:latin typeface="Comic Sans MS"/>
                  <a:cs typeface="Comic Sans MS"/>
                </a:rPr>
                <a:t>seconds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52400" y="2262850"/>
            <a:ext cx="8458200" cy="762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2400" y="3733799"/>
            <a:ext cx="8458200" cy="12080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7877E-6 0.00717 L 0.08321 0.2806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1" y="136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6" grpId="0"/>
      <p:bldP spid="38" grpId="0"/>
      <p:bldP spid="38" grpId="1"/>
      <p:bldP spid="44" grpId="0"/>
      <p:bldP spid="45" grpId="0"/>
      <p:bldP spid="45" grpId="1"/>
      <p:bldP spid="46" grpId="0"/>
      <p:bldP spid="4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4525963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Theory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Overview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Practice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Pedagogy</a:t>
            </a:r>
          </a:p>
        </p:txBody>
      </p:sp>
      <p:sp>
        <p:nvSpPr>
          <p:cNvPr id="20483" name="Slide Number Placeholder 24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477000"/>
            <a:ext cx="758825" cy="247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243F19E-72CA-B546-B997-46A272ED83E0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Can you make the rocket fly faster? Slower?</a:t>
            </a:r>
          </a:p>
          <a:p>
            <a:pPr>
              <a:lnSpc>
                <a:spcPct val="30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Can you make it fly backwards?</a:t>
            </a:r>
          </a:p>
          <a:p>
            <a:pPr>
              <a:lnSpc>
                <a:spcPct val="30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Can you make it fly </a:t>
            </a:r>
            <a:r>
              <a:rPr lang="en-US" altLang="en-US" i="1">
                <a:ea typeface="ＭＳ Ｐゴシック" charset="-128"/>
                <a:cs typeface="Helvetica" charset="0"/>
              </a:rPr>
              <a:t>faster over time?</a:t>
            </a:r>
          </a:p>
          <a:p>
            <a:pPr>
              <a:lnSpc>
                <a:spcPct val="300000"/>
              </a:lnSpc>
              <a:buFont typeface="Wingdings" charset="2"/>
              <a:buNone/>
            </a:pPr>
            <a:endParaRPr lang="en-US" altLang="en-US">
              <a:ea typeface="ＭＳ Ｐゴシック" charset="-128"/>
              <a:cs typeface="Helvetica" charset="0"/>
            </a:endParaRPr>
          </a:p>
        </p:txBody>
      </p:sp>
      <p:sp>
        <p:nvSpPr>
          <p:cNvPr id="77827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1D0C863-7FB8-AE4E-8754-907699170FF2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US" altLang="en-US">
                <a:latin typeface="Courier New" charset="0"/>
                <a:ea typeface="ＭＳ Ｐゴシック" charset="-128"/>
                <a:cs typeface="Helvetica" charset="0"/>
              </a:rPr>
              <a:t>red-square</a:t>
            </a:r>
          </a:p>
          <a:p>
            <a:pPr>
              <a:lnSpc>
                <a:spcPct val="300000"/>
              </a:lnSpc>
            </a:pPr>
            <a:r>
              <a:rPr lang="en-US" altLang="en-US">
                <a:latin typeface="Courier New" charset="0"/>
                <a:ea typeface="ＭＳ Ｐゴシック" charset="-128"/>
                <a:cs typeface="Helvetica" charset="0"/>
              </a:rPr>
              <a:t>yard-area</a:t>
            </a:r>
          </a:p>
          <a:p>
            <a:pPr>
              <a:lnSpc>
                <a:spcPct val="30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New technique: </a:t>
            </a:r>
            <a:r>
              <a:rPr lang="en-US" altLang="en-US" i="1">
                <a:ea typeface="ＭＳ Ｐゴシック" charset="-128"/>
                <a:cs typeface="Helvetica" charset="0"/>
              </a:rPr>
              <a:t>Battling</a:t>
            </a:r>
          </a:p>
          <a:p>
            <a:pPr>
              <a:lnSpc>
                <a:spcPct val="300000"/>
              </a:lnSpc>
              <a:buFont typeface="Wingdings" charset="2"/>
              <a:buNone/>
            </a:pPr>
            <a:endParaRPr lang="en-US" altLang="en-US">
              <a:ea typeface="ＭＳ Ｐゴシック" charset="-128"/>
              <a:cs typeface="Helvetica" charset="0"/>
            </a:endParaRPr>
          </a:p>
        </p:txBody>
      </p:sp>
      <p:sp>
        <p:nvSpPr>
          <p:cNvPr id="78851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F9A939-E405-6C47-AAB8-0BA6CB4DBF33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Unit 5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Animating your Characters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Open the ”Game Template” link from the teachers-only page</a:t>
            </a:r>
          </a:p>
          <a:p>
            <a:pPr>
              <a:lnSpc>
                <a:spcPct val="15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Add your game images!</a:t>
            </a:r>
          </a:p>
          <a:p>
            <a:endParaRPr lang="en-US" altLang="en-US">
              <a:ea typeface="ＭＳ Ｐゴシック" charset="-128"/>
              <a:cs typeface="Helvetica" charset="0"/>
            </a:endParaRPr>
          </a:p>
          <a:p>
            <a:r>
              <a:rPr lang="en-US" altLang="en-US">
                <a:ea typeface="ＭＳ Ｐゴシック" charset="-128"/>
                <a:cs typeface="Helvetica" charset="0"/>
              </a:rPr>
              <a:t>Complete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update-target</a:t>
            </a:r>
            <a:r>
              <a:rPr lang="en-US" altLang="en-US">
                <a:ea typeface="ＭＳ Ｐゴシック" charset="-128"/>
                <a:cs typeface="Helvetica" charset="0"/>
              </a:rPr>
              <a:t> and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update-danger</a:t>
            </a:r>
          </a:p>
          <a:p>
            <a:pPr>
              <a:buFont typeface="Wingdings" charset="2"/>
              <a:buNone/>
            </a:pPr>
            <a:endParaRPr lang="en-US" altLang="en-US">
              <a:latin typeface="Courier" charset="0"/>
              <a:ea typeface="ＭＳ Ｐゴシック" charset="-128"/>
              <a:cs typeface="Helvetica" charset="0"/>
            </a:endParaRPr>
          </a:p>
        </p:txBody>
      </p:sp>
      <p:sp>
        <p:nvSpPr>
          <p:cNvPr id="81923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BFB1ED-1872-3A47-918E-B2848BDE2F08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For Practice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829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600">
                <a:ea typeface="ＭＳ Ｐゴシック" charset="-128"/>
                <a:cs typeface="Helvetica" charset="0"/>
              </a:rPr>
              <a:t>Sally sells lemonade for $1.75/glass. Describe her </a:t>
            </a:r>
            <a:r>
              <a:rPr lang="en-US" altLang="x-none" sz="2600" b="1">
                <a:ea typeface="ＭＳ Ｐゴシック" charset="-128"/>
                <a:cs typeface="Helvetica" charset="0"/>
              </a:rPr>
              <a:t>revenue</a:t>
            </a:r>
            <a:r>
              <a:rPr lang="en-US" altLang="x-none" sz="2600">
                <a:ea typeface="ＭＳ Ｐゴシック" charset="-128"/>
                <a:cs typeface="Helvetica" charset="0"/>
              </a:rPr>
              <a:t> as a function of the number of glasses sold.</a:t>
            </a:r>
          </a:p>
          <a:p>
            <a:endParaRPr lang="en-US" altLang="x-none" sz="2600">
              <a:ea typeface="ＭＳ Ｐゴシック" charset="-128"/>
              <a:cs typeface="Helvetica" charset="0"/>
            </a:endParaRPr>
          </a:p>
          <a:p>
            <a:r>
              <a:rPr lang="en-US" altLang="x-none" sz="2600">
                <a:ea typeface="ＭＳ Ｐゴシック" charset="-128"/>
                <a:cs typeface="Helvetica" charset="0"/>
              </a:rPr>
              <a:t>It costs Sally $0.30 to buy the sugar and lemons for each glass of lemonade she sells. Describe her </a:t>
            </a:r>
            <a:r>
              <a:rPr lang="en-US" altLang="x-none" sz="2600" b="1">
                <a:ea typeface="ＭＳ Ｐゴシック" charset="-128"/>
                <a:cs typeface="Helvetica" charset="0"/>
              </a:rPr>
              <a:t>cost </a:t>
            </a:r>
            <a:r>
              <a:rPr lang="en-US" altLang="x-none" sz="2600">
                <a:ea typeface="ＭＳ Ｐゴシック" charset="-128"/>
                <a:cs typeface="Helvetica" charset="0"/>
              </a:rPr>
              <a:t>as a function of the number of glasses sold.</a:t>
            </a:r>
          </a:p>
          <a:p>
            <a:endParaRPr lang="en-US" altLang="x-none" sz="2600">
              <a:ea typeface="ＭＳ Ｐゴシック" charset="-128"/>
              <a:cs typeface="Helvetica" charset="0"/>
            </a:endParaRPr>
          </a:p>
          <a:p>
            <a:r>
              <a:rPr lang="en-US" altLang="x-none" sz="2600">
                <a:ea typeface="ＭＳ Ｐゴシック" charset="-128"/>
                <a:cs typeface="Helvetica" charset="0"/>
              </a:rPr>
              <a:t>Profit = revenue - cost. Describe Sally’s </a:t>
            </a:r>
            <a:r>
              <a:rPr lang="en-US" altLang="x-none" sz="2600" b="1">
                <a:ea typeface="ＭＳ Ｐゴシック" charset="-128"/>
                <a:cs typeface="Helvetica" charset="0"/>
              </a:rPr>
              <a:t>profit </a:t>
            </a:r>
            <a:r>
              <a:rPr lang="en-US" altLang="x-none" sz="2600">
                <a:ea typeface="ＭＳ Ｐゴシック" charset="-128"/>
                <a:cs typeface="Helvetica" charset="0"/>
              </a:rPr>
              <a:t>as a function of the number of glasses sold.</a:t>
            </a:r>
          </a:p>
          <a:p>
            <a:endParaRPr lang="en-US" altLang="x-none" sz="2600">
              <a:ea typeface="ＭＳ Ｐゴシック" charset="-128"/>
              <a:cs typeface="Helvetica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Unit 6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True and False…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A game of True or False…</a:t>
            </a:r>
          </a:p>
          <a:p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Evaluate the following 3 pieces of code:</a:t>
            </a:r>
          </a:p>
          <a:p>
            <a:pPr marL="11113" lvl="1" indent="0">
              <a:buFont typeface="Wingdings" charset="2"/>
              <a:buNone/>
            </a:pP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  (+  1   4) 	  (*  7   5)	    (&lt;   3  4)</a:t>
            </a:r>
          </a:p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  <a:p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Try using other Boolean functions</a:t>
            </a:r>
          </a:p>
          <a:p>
            <a:pPr marL="11113" lvl="1" indent="0"/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There’s also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string=?</a:t>
            </a:r>
          </a:p>
          <a:p>
            <a:pPr marL="11113" lvl="1" indent="0"/>
            <a:endParaRPr lang="en-US" altLang="en-US">
              <a:latin typeface="Courier" charset="0"/>
              <a:ea typeface="ＭＳ Ｐゴシック" charset="-128"/>
              <a:cs typeface="Helvetica" charset="0"/>
            </a:endParaRPr>
          </a:p>
          <a:p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Introducing Sam the Butterfly…</a:t>
            </a:r>
          </a:p>
          <a:p>
            <a:pPr marL="11113" lvl="1" indent="0"/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Complete page 19</a:t>
            </a:r>
          </a:p>
        </p:txBody>
      </p:sp>
      <p:sp>
        <p:nvSpPr>
          <p:cNvPr id="86019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DD265B-C2AB-5B46-B1B4-285544AAF4F4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1"/>
          <a:stretch>
            <a:fillRect/>
          </a:stretch>
        </p:blipFill>
        <p:spPr bwMode="auto">
          <a:xfrm>
            <a:off x="19050" y="2286000"/>
            <a:ext cx="90487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</a:t>
            </a:r>
            <a:r>
              <a:rPr lang="en-US" dirty="0" smtClean="0"/>
              <a:t>afe-left?</a:t>
            </a:r>
            <a:endParaRPr lang="en-US" dirty="0"/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>
          <a:xfrm>
            <a:off x="304800" y="1554163"/>
            <a:ext cx="8686800" cy="579437"/>
          </a:xfrm>
        </p:spPr>
        <p:txBody>
          <a:bodyPr/>
          <a:lstStyle/>
          <a:p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Let’s have a volunteer…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431800" y="3028950"/>
            <a:ext cx="1414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safe-left?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3479800" y="3028950"/>
            <a:ext cx="1138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Number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7543800" y="2971800"/>
            <a:ext cx="109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Boolean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1143000" y="5143500"/>
            <a:ext cx="1414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safe-left?</a:t>
            </a: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6019800" y="5105400"/>
            <a:ext cx="1885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(&gt;   -100   -50)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352800" y="5105400"/>
            <a:ext cx="827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-100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943600" y="5791200"/>
            <a:ext cx="1897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(&gt;    320   -50)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3429000" y="5791200"/>
            <a:ext cx="7477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320</a:t>
            </a: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219200" y="5816600"/>
            <a:ext cx="1414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safe-left?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429000" y="5105400"/>
            <a:ext cx="3733800" cy="1143000"/>
            <a:chOff x="685800" y="4572000"/>
            <a:chExt cx="3733797" cy="1143000"/>
          </a:xfrm>
        </p:grpSpPr>
        <p:grpSp>
          <p:nvGrpSpPr>
            <p:cNvPr id="87073" name="Group 29"/>
            <p:cNvGrpSpPr>
              <a:grpSpLocks/>
            </p:cNvGrpSpPr>
            <p:nvPr/>
          </p:nvGrpSpPr>
          <p:grpSpPr bwMode="auto">
            <a:xfrm>
              <a:off x="3733796" y="4572000"/>
              <a:ext cx="685801" cy="1066800"/>
              <a:chOff x="3798697" y="3733800"/>
              <a:chExt cx="562568" cy="1066800"/>
            </a:xfrm>
          </p:grpSpPr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3798699" y="4343400"/>
                <a:ext cx="562566" cy="457200"/>
              </a:xfrm>
              <a:prstGeom prst="rect">
                <a:avLst/>
              </a:prstGeom>
              <a:solidFill>
                <a:srgbClr val="FF1200">
                  <a:alpha val="45097"/>
                </a:srgbClr>
              </a:solidFill>
              <a:ln w="100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76200" dist="50800" dir="5400000" rotWithShape="0">
                  <a:srgbClr val="4E3B3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3798699" y="3733800"/>
                <a:ext cx="562566" cy="457200"/>
              </a:xfrm>
              <a:prstGeom prst="rect">
                <a:avLst/>
              </a:prstGeom>
              <a:solidFill>
                <a:srgbClr val="FF1200">
                  <a:alpha val="45097"/>
                </a:srgbClr>
              </a:solidFill>
              <a:ln w="100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76200" dist="50800" dir="5400000" rotWithShape="0">
                  <a:srgbClr val="4E3B3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685800" y="5257800"/>
              <a:ext cx="685799" cy="4572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685800" y="4572000"/>
              <a:ext cx="685799" cy="4572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4572000" y="4419600"/>
            <a:ext cx="1295400" cy="533400"/>
            <a:chOff x="4495800" y="5257800"/>
            <a:chExt cx="1295400" cy="533400"/>
          </a:xfrm>
        </p:grpSpPr>
        <p:grpSp>
          <p:nvGrpSpPr>
            <p:cNvPr id="87060" name="Group 32"/>
            <p:cNvGrpSpPr>
              <a:grpSpLocks/>
            </p:cNvGrpSpPr>
            <p:nvPr/>
          </p:nvGrpSpPr>
          <p:grpSpPr bwMode="auto">
            <a:xfrm>
              <a:off x="4495800" y="5257800"/>
              <a:ext cx="1295400" cy="533400"/>
              <a:chOff x="990600" y="4648200"/>
              <a:chExt cx="1295400" cy="533400"/>
            </a:xfrm>
          </p:grpSpPr>
          <p:sp>
            <p:nvSpPr>
              <p:cNvPr id="34" name="Oval Callout 33"/>
              <p:cNvSpPr/>
              <p:nvPr/>
            </p:nvSpPr>
            <p:spPr>
              <a:xfrm>
                <a:off x="990600" y="4648200"/>
                <a:ext cx="1295400" cy="533400"/>
              </a:xfrm>
              <a:prstGeom prst="wedgeEllipseCallout">
                <a:avLst>
                  <a:gd name="adj1" fmla="val -86236"/>
                  <a:gd name="adj2" fmla="val 93244"/>
                </a:avLst>
              </a:prstGeom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800" dirty="0"/>
                  <a:t>x</a:t>
                </a:r>
              </a:p>
            </p:txBody>
          </p:sp>
          <p:sp>
            <p:nvSpPr>
              <p:cNvPr id="35" name="Oval Callout 34"/>
              <p:cNvSpPr/>
              <p:nvPr/>
            </p:nvSpPr>
            <p:spPr>
              <a:xfrm>
                <a:off x="990600" y="4648200"/>
                <a:ext cx="1295400" cy="533400"/>
              </a:xfrm>
              <a:prstGeom prst="wedgeEllipseCallout">
                <a:avLst>
                  <a:gd name="adj1" fmla="val 104183"/>
                  <a:gd name="adj2" fmla="val 117178"/>
                </a:avLst>
              </a:prstGeom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>
                  <a:defRPr/>
                </a:pPr>
                <a:r>
                  <a:rPr lang="en-US" sz="2200" dirty="0">
                    <a:latin typeface="Comic Sans MS"/>
                    <a:cs typeface="Comic Sans MS"/>
                  </a:rPr>
                  <a:t>x</a:t>
                </a:r>
              </a:p>
            </p:txBody>
          </p:sp>
        </p:grpSp>
        <p:sp>
          <p:nvSpPr>
            <p:cNvPr id="56" name="Oval Callout 55"/>
            <p:cNvSpPr/>
            <p:nvPr/>
          </p:nvSpPr>
          <p:spPr bwMode="auto">
            <a:xfrm>
              <a:off x="4495800" y="5257800"/>
              <a:ext cx="1295400" cy="533400"/>
            </a:xfrm>
            <a:prstGeom prst="wedgeEllipseCallout">
              <a:avLst>
                <a:gd name="adj1" fmla="val -84628"/>
                <a:gd name="adj2" fmla="val 234213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200" dirty="0">
                  <a:latin typeface="Comic Sans MS"/>
                  <a:cs typeface="Comic Sans MS"/>
                </a:rPr>
                <a:t>x</a:t>
              </a:r>
            </a:p>
          </p:txBody>
        </p:sp>
        <p:sp>
          <p:nvSpPr>
            <p:cNvPr id="57" name="Oval Callout 56"/>
            <p:cNvSpPr/>
            <p:nvPr/>
          </p:nvSpPr>
          <p:spPr bwMode="auto">
            <a:xfrm>
              <a:off x="4495800" y="5257800"/>
              <a:ext cx="1295400" cy="533400"/>
            </a:xfrm>
            <a:prstGeom prst="wedgeEllipseCallout">
              <a:avLst>
                <a:gd name="adj1" fmla="val 101570"/>
                <a:gd name="adj2" fmla="val 239583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200" dirty="0">
                  <a:latin typeface="Comic Sans MS"/>
                  <a:cs typeface="Comic Sans MS"/>
                </a:rPr>
                <a:t>x</a:t>
              </a:r>
            </a:p>
          </p:txBody>
        </p:sp>
      </p:grp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228600" y="3638550"/>
            <a:ext cx="6542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Given an x-coordinate, check if it is greater than -50</a:t>
            </a:r>
          </a:p>
        </p:txBody>
      </p:sp>
      <p:sp>
        <p:nvSpPr>
          <p:cNvPr id="87056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0AE969D-9FE0-F049-B526-4FA18DE489C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050" y="2971800"/>
            <a:ext cx="9124950" cy="1447800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3" grpId="0"/>
      <p:bldP spid="44" grpId="0"/>
      <p:bldP spid="45" grpId="0"/>
      <p:bldP spid="5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Finishing </a:t>
            </a:r>
            <a:r>
              <a:rPr lang="en-US" dirty="0" smtClean="0">
                <a:latin typeface="Courier"/>
                <a:cs typeface="Courier"/>
              </a:rPr>
              <a:t>onscreen?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80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Complete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safe-right?</a:t>
            </a:r>
            <a:r>
              <a:rPr lang="en-US" altLang="en-US">
                <a:latin typeface="Franklin Gothic Book" charset="0"/>
                <a:ea typeface="ＭＳ Ｐゴシック" charset="-128"/>
                <a:cs typeface="Helvetica" charset="0"/>
              </a:rPr>
              <a:t> and change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onscreen? </a:t>
            </a:r>
            <a:r>
              <a:rPr lang="en-US" altLang="en-US">
                <a:latin typeface="Franklin Gothic Book" charset="0"/>
                <a:ea typeface="ＭＳ Ｐゴシック" charset="-128"/>
                <a:cs typeface="Helvetica" charset="0"/>
              </a:rPr>
              <a:t>so it uses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safe-right? </a:t>
            </a:r>
            <a:r>
              <a:rPr lang="en-US" altLang="en-US">
                <a:latin typeface="Franklin Gothic Book" charset="0"/>
                <a:ea typeface="ＭＳ Ｐゴシック" charset="-128"/>
                <a:cs typeface="Helvetica" charset="0"/>
              </a:rPr>
              <a:t>instead</a:t>
            </a:r>
          </a:p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  <a:p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How can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onscreen?</a:t>
            </a: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 use both functions?</a:t>
            </a:r>
          </a:p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  <a:p>
            <a:r>
              <a:rPr lang="en-US" altLang="en-US" b="1">
                <a:latin typeface="Helvetica" charset="0"/>
                <a:ea typeface="ＭＳ Ｐゴシック" charset="-128"/>
                <a:cs typeface="Helvetica" charset="0"/>
              </a:rPr>
              <a:t>Challenge</a:t>
            </a: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: change the boundaries so that </a:t>
            </a:r>
            <a:r>
              <a:rPr lang="en-US" altLang="en-US" i="1">
                <a:latin typeface="Helvetica" charset="0"/>
                <a:ea typeface="ＭＳ Ｐゴシック" charset="-128"/>
                <a:cs typeface="Helvetica" charset="0"/>
              </a:rPr>
              <a:t>no part of Sam can leave the screen.</a:t>
            </a:r>
            <a:endParaRPr lang="en-US" altLang="en-US">
              <a:latin typeface="Courier" charset="0"/>
              <a:ea typeface="ＭＳ Ｐゴシック" charset="-128"/>
              <a:cs typeface="Helvetica" charset="0"/>
            </a:endParaRPr>
          </a:p>
          <a:p>
            <a:endParaRPr lang="en-US" altLang="en-US">
              <a:latin typeface="Courier" charset="0"/>
              <a:ea typeface="ＭＳ Ｐゴシック" charset="-128"/>
              <a:cs typeface="Helvetica" charset="0"/>
            </a:endParaRPr>
          </a:p>
          <a:p>
            <a:r>
              <a:rPr lang="en-US" altLang="en-US">
                <a:latin typeface="Franklin Gothic Book" charset="0"/>
                <a:ea typeface="ＭＳ Ｐゴシック" charset="-128"/>
                <a:cs typeface="Helvetica" charset="0"/>
              </a:rPr>
              <a:t>Copy the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safe-left?, safe-right? </a:t>
            </a:r>
            <a:r>
              <a:rPr lang="en-US" altLang="en-US">
                <a:latin typeface="Franklin Gothic Book" charset="0"/>
                <a:ea typeface="ＭＳ Ｐゴシック" charset="-128"/>
                <a:cs typeface="Helvetica" charset="0"/>
              </a:rPr>
              <a:t>and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onscreen</a:t>
            </a:r>
            <a:r>
              <a:rPr lang="en-US" altLang="en-US">
                <a:latin typeface="Franklin Gothic Book" charset="0"/>
                <a:ea typeface="ＭＳ Ｐゴシック" charset="-128"/>
                <a:cs typeface="Helvetica" charset="0"/>
              </a:rPr>
              <a:t> code into the game template!</a:t>
            </a:r>
          </a:p>
        </p:txBody>
      </p:sp>
      <p:sp>
        <p:nvSpPr>
          <p:cNvPr id="88067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AFE8BD-89C4-BA4F-B919-BFE8373B3B5C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Content Placeholder 2"/>
          <p:cNvSpPr>
            <a:spLocks noGrp="1"/>
          </p:cNvSpPr>
          <p:nvPr>
            <p:ph idx="1"/>
          </p:nvPr>
        </p:nvSpPr>
        <p:spPr>
          <a:xfrm>
            <a:off x="301625" y="3505200"/>
            <a:ext cx="8686800" cy="609600"/>
          </a:xfrm>
        </p:spPr>
        <p:txBody>
          <a:bodyPr/>
          <a:lstStyle/>
          <a:p>
            <a:pPr marL="0" indent="0" algn="ctr">
              <a:buFont typeface="Wingdings" charset="2"/>
              <a:buNone/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10min Break!</a:t>
            </a:r>
          </a:p>
        </p:txBody>
      </p:sp>
      <p:sp>
        <p:nvSpPr>
          <p:cNvPr id="89090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04EDC0-048C-D742-8E35-1FA4883AD4CF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1127918" y="1539082"/>
            <a:ext cx="239236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343400"/>
            <a:ext cx="2209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486400" y="1219200"/>
            <a:ext cx="2443163" cy="2532063"/>
            <a:chOff x="5486400" y="1219200"/>
            <a:chExt cx="2443163" cy="2532063"/>
          </a:xfrm>
        </p:grpSpPr>
        <p:pic>
          <p:nvPicPr>
            <p:cNvPr id="22536" name="Picture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1295400"/>
              <a:ext cx="2443163" cy="2455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7" name="TextBox 1"/>
            <p:cNvSpPr txBox="1">
              <a:spLocks noChangeArrowheads="1"/>
            </p:cNvSpPr>
            <p:nvPr/>
          </p:nvSpPr>
          <p:spPr bwMode="auto">
            <a:xfrm>
              <a:off x="7467600" y="1219200"/>
              <a:ext cx="18466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800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Algebra</a:t>
            </a:r>
            <a:r>
              <a:rPr lang="en-US" dirty="0"/>
              <a:t> </a:t>
            </a:r>
            <a:r>
              <a:rPr lang="en-US" dirty="0" smtClean="0"/>
              <a:t>Matters</a:t>
            </a:r>
            <a:endParaRPr lang="en-US" dirty="0"/>
          </a:p>
        </p:txBody>
      </p:sp>
      <p:sp>
        <p:nvSpPr>
          <p:cNvPr id="22533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114800"/>
            <a:ext cx="20955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70AD606-CBD1-5A4E-B49D-C6FAC9D0162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Unit 7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Luigi’s Pizza</a:t>
            </a:r>
            <a:endParaRPr lang="en-US" dirty="0"/>
          </a:p>
        </p:txBody>
      </p:sp>
      <p:sp>
        <p:nvSpPr>
          <p:cNvPr id="39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What does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(cost “cheese”) </a:t>
            </a: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evaluate to?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What will happen for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(cost “onion”)</a:t>
            </a: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?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Add “mushroom” to the menu, for $11.99.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Change the code to add your favorite topping!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Change the code to charge customers $1000.00 for anything not on the menu.</a:t>
            </a:r>
          </a:p>
          <a:p>
            <a:pPr>
              <a:spcAft>
                <a:spcPts val="2000"/>
              </a:spcAft>
            </a:pPr>
            <a:r>
              <a:rPr lang="en-US" altLang="en-US" b="1">
                <a:latin typeface="Helvetica" charset="0"/>
                <a:ea typeface="ＭＳ Ｐゴシック" charset="-128"/>
                <a:cs typeface="Helvetica" charset="0"/>
              </a:rPr>
              <a:t>Challenge:</a:t>
            </a: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 Write a detailed description of how you </a:t>
            </a:r>
            <a:r>
              <a:rPr lang="en-US" altLang="en-US" i="1">
                <a:latin typeface="Helvetica" charset="0"/>
                <a:ea typeface="ＭＳ Ｐゴシック" charset="-128"/>
                <a:cs typeface="Helvetica" charset="0"/>
              </a:rPr>
              <a:t>think</a:t>
            </a: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cond </a:t>
            </a: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works.</a:t>
            </a:r>
            <a:endParaRPr lang="en-US" altLang="en-US" b="1">
              <a:latin typeface="Helvetica" charset="0"/>
              <a:ea typeface="ＭＳ Ｐゴシック" charset="-128"/>
              <a:cs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16138"/>
            <a:ext cx="754380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186" name="Group 86017"/>
          <p:cNvGrpSpPr>
            <a:grpSpLocks/>
          </p:cNvGrpSpPr>
          <p:nvPr/>
        </p:nvGrpSpPr>
        <p:grpSpPr bwMode="auto">
          <a:xfrm>
            <a:off x="685800" y="5576888"/>
            <a:ext cx="6629400" cy="1281112"/>
            <a:chOff x="685800" y="5576540"/>
            <a:chExt cx="7366000" cy="1281460"/>
          </a:xfrm>
        </p:grpSpPr>
        <p:pic>
          <p:nvPicPr>
            <p:cNvPr id="93239" name="Picture 860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576540"/>
              <a:ext cx="7366000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2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892800"/>
              <a:ext cx="7366000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241" name="Picture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6197600"/>
              <a:ext cx="7366000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242" name="Picture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6502400"/>
              <a:ext cx="7366000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3187" name="Picture 860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5194300"/>
            <a:ext cx="18415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8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24400"/>
            <a:ext cx="4495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189" name="Group 11"/>
          <p:cNvGrpSpPr>
            <a:grpSpLocks/>
          </p:cNvGrpSpPr>
          <p:nvPr/>
        </p:nvGrpSpPr>
        <p:grpSpPr bwMode="auto">
          <a:xfrm>
            <a:off x="0" y="2438400"/>
            <a:ext cx="7543800" cy="2033588"/>
            <a:chOff x="0" y="2657519"/>
            <a:chExt cx="7543800" cy="2188532"/>
          </a:xfrm>
        </p:grpSpPr>
        <p:pic>
          <p:nvPicPr>
            <p:cNvPr id="93235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57519"/>
              <a:ext cx="7543800" cy="218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295400" y="2743200"/>
              <a:ext cx="2240799" cy="20795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0"/>
              </a:lightRig>
            </a:scene3d>
            <a:sp3d prstMaterial="metal">
              <a:bevelT w="0" h="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mtClean="0">
                <a:solidFill>
                  <a:srgbClr val="FFFFFF"/>
                </a:solidFill>
                <a:latin typeface="Franklin Gothic Book" charset="0"/>
              </a:endParaRPr>
            </a:p>
          </p:txBody>
        </p:sp>
      </p:grpSp>
      <p:pic>
        <p:nvPicPr>
          <p:cNvPr id="93190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65288"/>
            <a:ext cx="86106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1066800" y="5257800"/>
          <a:ext cx="6096000" cy="1524000"/>
        </p:xfrm>
        <a:graphic>
          <a:graphicData uri="http://schemas.openxmlformats.org/drawingml/2006/table">
            <a:tbl>
              <a:tblPr/>
              <a:tblGrid>
                <a:gridCol w="3429000"/>
                <a:gridCol w="2667000"/>
              </a:tblGrid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marL="460375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4603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-128"/>
                        </a:rPr>
                        <a:t>10.50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marL="460375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4603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-128"/>
                        </a:rPr>
                        <a:t> 9.00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marL="460375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4603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-128"/>
                        </a:rPr>
                        <a:t>11.25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marL="460375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4603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-128"/>
                        </a:rPr>
                        <a:t>10.25   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Extending the Design Recipe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09600" y="1587500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cost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429000" y="1598613"/>
            <a:ext cx="71913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String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086600" y="1582738"/>
            <a:ext cx="865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Number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066800" y="2438400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cost                      “pepperoni”	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066800" y="2978150"/>
            <a:ext cx="2505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cost                       “cheese”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553075" y="2438400"/>
            <a:ext cx="638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10.50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638800" y="2935288"/>
            <a:ext cx="55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9.00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66800" y="3492500"/>
            <a:ext cx="25574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cost                       “chicken”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638800" y="3449638"/>
            <a:ext cx="60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11.25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066800" y="4002088"/>
            <a:ext cx="25955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cost                       “broccoli”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638800" y="3959225"/>
            <a:ext cx="638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10.25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066800" y="4724400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cost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124200" y="4724400"/>
            <a:ext cx="7953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topping</a:t>
            </a:r>
          </a:p>
        </p:txBody>
      </p:sp>
      <p:sp>
        <p:nvSpPr>
          <p:cNvPr id="93220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829A789-93E3-1941-A1F8-8220AD16BCE3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pic>
        <p:nvPicPr>
          <p:cNvPr id="93221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295775"/>
            <a:ext cx="7483475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86018"/>
          <p:cNvSpPr>
            <a:spLocks noChangeArrowheads="1"/>
          </p:cNvSpPr>
          <p:nvPr/>
        </p:nvSpPr>
        <p:spPr bwMode="auto">
          <a:xfrm>
            <a:off x="762000" y="5475288"/>
            <a:ext cx="2895600" cy="169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(string=?   topping   “pepperoni”)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(string=?   topping   “cheese”)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(string=?   topping   “chicken”)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(string=?   topping   “broccoli”)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Comic Sans MS" charset="0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8175" y="5229225"/>
            <a:ext cx="571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solidFill>
                  <a:schemeClr val="bg1"/>
                </a:solidFill>
                <a:latin typeface="Comic Sans MS" charset="0"/>
              </a:rPr>
              <a:t>cond</a:t>
            </a: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5562600" y="2438400"/>
            <a:ext cx="685800" cy="1906588"/>
          </a:xfrm>
          <a:prstGeom prst="rect">
            <a:avLst/>
          </a:prstGeom>
          <a:solidFill>
            <a:srgbClr val="FF1200">
              <a:alpha val="45097"/>
            </a:srgbClr>
          </a:solidFill>
          <a:ln w="10000">
            <a:solidFill>
              <a:schemeClr val="tx1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2514600" y="2439988"/>
            <a:ext cx="1143000" cy="1905000"/>
          </a:xfrm>
          <a:prstGeom prst="rect">
            <a:avLst/>
          </a:prstGeom>
          <a:solidFill>
            <a:srgbClr val="FF1200">
              <a:alpha val="45097"/>
            </a:srgbClr>
          </a:solidFill>
          <a:ln w="10000">
            <a:solidFill>
              <a:schemeClr val="tx1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3" name="Oval Callout 42"/>
          <p:cNvSpPr/>
          <p:nvPr/>
        </p:nvSpPr>
        <p:spPr bwMode="auto">
          <a:xfrm>
            <a:off x="7315200" y="2669381"/>
            <a:ext cx="1295400" cy="533400"/>
          </a:xfrm>
          <a:prstGeom prst="wedgeEllipseCallout">
            <a:avLst>
              <a:gd name="adj1" fmla="val -134799"/>
              <a:gd name="adj2" fmla="val 33159"/>
            </a:avLst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price</a:t>
            </a:r>
          </a:p>
        </p:txBody>
      </p:sp>
      <p:sp>
        <p:nvSpPr>
          <p:cNvPr id="42" name="Oval Callout 41"/>
          <p:cNvSpPr/>
          <p:nvPr/>
        </p:nvSpPr>
        <p:spPr bwMode="auto">
          <a:xfrm>
            <a:off x="1143000" y="2135981"/>
            <a:ext cx="1295400" cy="533400"/>
          </a:xfrm>
          <a:prstGeom prst="wedgeEllipseCallout">
            <a:avLst>
              <a:gd name="adj1" fmla="val 65835"/>
              <a:gd name="adj2" fmla="val 103835"/>
            </a:avLst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600" dirty="0">
                <a:latin typeface="Comic Sans MS"/>
                <a:cs typeface="Comic Sans MS"/>
              </a:rPr>
              <a:t>topping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013" y="1613906"/>
            <a:ext cx="8458200" cy="4530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" grpId="0" build="p"/>
      <p:bldP spid="46" grpId="0"/>
      <p:bldP spid="38" grpId="0" animBg="1"/>
      <p:bldP spid="38" grpId="1" animBg="1"/>
      <p:bldP spid="3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9" name="Picture 860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549900"/>
            <a:ext cx="66294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970588"/>
            <a:ext cx="66294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386513"/>
            <a:ext cx="66294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2" name="Picture 860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5194300"/>
            <a:ext cx="18415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3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24400"/>
            <a:ext cx="4495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4214" name="Group 11"/>
          <p:cNvGrpSpPr>
            <a:grpSpLocks/>
          </p:cNvGrpSpPr>
          <p:nvPr/>
        </p:nvGrpSpPr>
        <p:grpSpPr bwMode="auto">
          <a:xfrm>
            <a:off x="0" y="2278063"/>
            <a:ext cx="7543800" cy="2033587"/>
            <a:chOff x="0" y="2657519"/>
            <a:chExt cx="7543800" cy="2188532"/>
          </a:xfrm>
        </p:grpSpPr>
        <p:pic>
          <p:nvPicPr>
            <p:cNvPr id="94261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57519"/>
              <a:ext cx="7543800" cy="218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295400" y="2743200"/>
              <a:ext cx="2240799" cy="20795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mtClean="0">
                <a:solidFill>
                  <a:srgbClr val="FFFFFF"/>
                </a:solidFill>
                <a:latin typeface="Franklin Gothic Book" charset="0"/>
              </a:endParaRPr>
            </a:p>
          </p:txBody>
        </p:sp>
      </p:grpSp>
      <p:pic>
        <p:nvPicPr>
          <p:cNvPr id="94215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98613"/>
            <a:ext cx="86106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</a:t>
            </a:r>
            <a:r>
              <a:rPr lang="en-US" dirty="0" smtClean="0"/>
              <a:t>pdate-player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09600" y="1531938"/>
            <a:ext cx="1344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update-player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352800" y="1543050"/>
            <a:ext cx="14525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Number String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086600" y="1527175"/>
            <a:ext cx="865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Number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066800" y="2322513"/>
            <a:ext cx="2544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update-player       320   “up”	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066800" y="2822575"/>
            <a:ext cx="2570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update-player      100     “up”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114800" y="2325688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(+      320    20)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114800" y="2822575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(+      100   20)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66800" y="3336925"/>
            <a:ext cx="2774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update-player      320    “down”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114800" y="3336925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(-    320     20)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066800" y="3846513"/>
            <a:ext cx="2749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update-player     100     “down”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114800" y="3846513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(-    100     20)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066800" y="4724400"/>
            <a:ext cx="1344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update-player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124200" y="4724400"/>
            <a:ext cx="727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y   key</a:t>
            </a:r>
          </a:p>
        </p:txBody>
      </p:sp>
      <p:sp>
        <p:nvSpPr>
          <p:cNvPr id="94230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0A2C8B-B8FB-0348-9817-F17813966E72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pic>
        <p:nvPicPr>
          <p:cNvPr id="94231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295775"/>
            <a:ext cx="7483475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32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44700"/>
            <a:ext cx="754380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Rectangle 86018"/>
          <p:cNvSpPr>
            <a:spLocks noChangeArrowheads="1"/>
          </p:cNvSpPr>
          <p:nvPr/>
        </p:nvSpPr>
        <p:spPr bwMode="auto">
          <a:xfrm>
            <a:off x="762000" y="5438775"/>
            <a:ext cx="2895600" cy="177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(string=?   key   “up”)</a:t>
            </a: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(string=?   key   “down”)</a:t>
            </a: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else</a:t>
            </a: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Comic Sans MS" charset="0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8175" y="5229225"/>
            <a:ext cx="571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solidFill>
                  <a:schemeClr val="bg1"/>
                </a:solidFill>
                <a:latin typeface="Comic Sans MS" charset="0"/>
              </a:rPr>
              <a:t>cond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114800" y="5448300"/>
            <a:ext cx="2895600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(+   y   20)</a:t>
            </a:r>
          </a:p>
          <a:p>
            <a:pPr algn="ctr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(-   y   20)</a:t>
            </a:r>
          </a:p>
          <a:p>
            <a:pPr algn="ctr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Comic Sans MS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10200" y="6437313"/>
            <a:ext cx="2778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y </a:t>
            </a:r>
            <a:endParaRPr lang="en-US" altLang="en-US" sz="1400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5029200" y="2333625"/>
            <a:ext cx="2971800" cy="1781175"/>
            <a:chOff x="5029200" y="2333323"/>
            <a:chExt cx="2971800" cy="1781478"/>
          </a:xfrm>
        </p:grpSpPr>
        <p:sp>
          <p:nvSpPr>
            <p:cNvPr id="35" name="Oval Callout 34"/>
            <p:cNvSpPr/>
            <p:nvPr/>
          </p:nvSpPr>
          <p:spPr bwMode="auto">
            <a:xfrm>
              <a:off x="6400800" y="3124200"/>
              <a:ext cx="1600200" cy="533400"/>
            </a:xfrm>
            <a:prstGeom prst="wedgeEllipseCallout">
              <a:avLst>
                <a:gd name="adj1" fmla="val -134799"/>
                <a:gd name="adj2" fmla="val 33159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function</a:t>
              </a: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5029200" y="2333323"/>
              <a:ext cx="228600" cy="1781478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2514600" y="2286000"/>
            <a:ext cx="3262313" cy="1981200"/>
            <a:chOff x="2514600" y="2286000"/>
            <a:chExt cx="3261604" cy="1981200"/>
          </a:xfrm>
        </p:grpSpPr>
        <p:grpSp>
          <p:nvGrpSpPr>
            <p:cNvPr id="94242" name="Group 3"/>
            <p:cNvGrpSpPr>
              <a:grpSpLocks/>
            </p:cNvGrpSpPr>
            <p:nvPr/>
          </p:nvGrpSpPr>
          <p:grpSpPr bwMode="auto">
            <a:xfrm>
              <a:off x="2514600" y="2286000"/>
              <a:ext cx="3261604" cy="1981200"/>
              <a:chOff x="2514600" y="2286000"/>
              <a:chExt cx="3261604" cy="1981200"/>
            </a:xfrm>
          </p:grpSpPr>
          <p:grpSp>
            <p:nvGrpSpPr>
              <p:cNvPr id="94248" name="Group 1"/>
              <p:cNvGrpSpPr>
                <a:grpSpLocks/>
              </p:cNvGrpSpPr>
              <p:nvPr/>
            </p:nvGrpSpPr>
            <p:grpSpPr bwMode="auto">
              <a:xfrm>
                <a:off x="2514600" y="2286000"/>
                <a:ext cx="3261604" cy="1981200"/>
                <a:chOff x="2514600" y="2286000"/>
                <a:chExt cx="3261604" cy="1981200"/>
              </a:xfrm>
            </p:grpSpPr>
            <p:sp>
              <p:nvSpPr>
                <p:cNvPr id="32" name="Rectangle 31"/>
                <p:cNvSpPr>
                  <a:spLocks noChangeArrowheads="1"/>
                </p:cNvSpPr>
                <p:nvPr/>
              </p:nvSpPr>
              <p:spPr bwMode="auto">
                <a:xfrm>
                  <a:off x="5395287" y="2286000"/>
                  <a:ext cx="380917" cy="1981200"/>
                </a:xfrm>
                <a:prstGeom prst="rect">
                  <a:avLst/>
                </a:prstGeom>
                <a:solidFill>
                  <a:srgbClr val="FF1200">
                    <a:alpha val="45097"/>
                  </a:srgbClr>
                </a:solidFill>
                <a:ln w="100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76200" dist="50800" dir="5400000" rotWithShape="0">
                    <a:srgbClr val="4E3B30">
                      <a:alpha val="59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000000"/>
                    </a:solidFill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2514600" y="2286000"/>
                  <a:ext cx="457101" cy="1905000"/>
                </a:xfrm>
                <a:prstGeom prst="rect">
                  <a:avLst/>
                </a:prstGeom>
                <a:solidFill>
                  <a:srgbClr val="FF1200">
                    <a:alpha val="45097"/>
                  </a:srgbClr>
                </a:solidFill>
                <a:ln w="100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76200" dist="50800" dir="5400000" rotWithShape="0">
                    <a:srgbClr val="4E3B30">
                      <a:alpha val="59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000000"/>
                    </a:solidFill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40" name="Oval Callout 39"/>
                <p:cNvSpPr/>
                <p:nvPr/>
              </p:nvSpPr>
              <p:spPr bwMode="auto">
                <a:xfrm>
                  <a:off x="3821651" y="3424238"/>
                  <a:ext cx="1295400" cy="533400"/>
                </a:xfrm>
                <a:prstGeom prst="wedgeEllipseCallout">
                  <a:avLst>
                    <a:gd name="adj1" fmla="val -130162"/>
                    <a:gd name="adj2" fmla="val -93590"/>
                  </a:avLst>
                </a:prstGeom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0" rIns="0" anchor="ctr"/>
                <a:lstStyle/>
                <a:p>
                  <a:pPr algn="ctr">
                    <a:defRPr/>
                  </a:pPr>
                  <a:r>
                    <a:rPr lang="en-US" sz="1600" dirty="0">
                      <a:latin typeface="Comic Sans MS"/>
                      <a:cs typeface="Comic Sans MS"/>
                    </a:rPr>
                    <a:t>y</a:t>
                  </a:r>
                </a:p>
              </p:txBody>
            </p:sp>
          </p:grpSp>
          <p:sp>
            <p:nvSpPr>
              <p:cNvPr id="36" name="Oval Callout 35"/>
              <p:cNvSpPr/>
              <p:nvPr/>
            </p:nvSpPr>
            <p:spPr bwMode="auto">
              <a:xfrm>
                <a:off x="3779632" y="3435350"/>
                <a:ext cx="1295400" cy="533400"/>
              </a:xfrm>
              <a:prstGeom prst="wedgeEllipseCallout">
                <a:avLst>
                  <a:gd name="adj1" fmla="val 83308"/>
                  <a:gd name="adj2" fmla="val -130110"/>
                </a:avLst>
              </a:prstGeom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>
                  <a:defRPr/>
                </a:pPr>
                <a:r>
                  <a:rPr lang="en-US" sz="1600" dirty="0">
                    <a:latin typeface="Comic Sans MS"/>
                    <a:cs typeface="Comic Sans MS"/>
                  </a:rPr>
                  <a:t>y</a:t>
                </a:r>
              </a:p>
            </p:txBody>
          </p:sp>
        </p:grpSp>
        <p:grpSp>
          <p:nvGrpSpPr>
            <p:cNvPr id="94243" name="Group 11"/>
            <p:cNvGrpSpPr>
              <a:grpSpLocks/>
            </p:cNvGrpSpPr>
            <p:nvPr/>
          </p:nvGrpSpPr>
          <p:grpSpPr bwMode="auto">
            <a:xfrm>
              <a:off x="3124199" y="2286000"/>
              <a:ext cx="1524001" cy="1905000"/>
              <a:chOff x="3124199" y="2286000"/>
              <a:chExt cx="1524001" cy="1905000"/>
            </a:xfrm>
          </p:grpSpPr>
          <p:sp>
            <p:nvSpPr>
              <p:cNvPr id="39" name="Rectangle 38"/>
              <p:cNvSpPr>
                <a:spLocks noChangeArrowheads="1"/>
              </p:cNvSpPr>
              <p:nvPr/>
            </p:nvSpPr>
            <p:spPr bwMode="auto">
              <a:xfrm>
                <a:off x="3124067" y="2286000"/>
                <a:ext cx="577725" cy="1905000"/>
              </a:xfrm>
              <a:prstGeom prst="rect">
                <a:avLst/>
              </a:prstGeom>
              <a:solidFill>
                <a:srgbClr val="FF1200">
                  <a:alpha val="45097"/>
                </a:srgbClr>
              </a:solidFill>
              <a:ln w="100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76200" dist="50800" dir="5400000" rotWithShape="0">
                  <a:srgbClr val="4E3B3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8" name="Oval Callout 37"/>
              <p:cNvSpPr/>
              <p:nvPr/>
            </p:nvSpPr>
            <p:spPr bwMode="auto">
              <a:xfrm>
                <a:off x="3733800" y="2590800"/>
                <a:ext cx="914400" cy="381000"/>
              </a:xfrm>
              <a:prstGeom prst="wedgeEllipseCallout">
                <a:avLst>
                  <a:gd name="adj1" fmla="val -62695"/>
                  <a:gd name="adj2" fmla="val 163952"/>
                </a:avLst>
              </a:prstGeom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800" dirty="0"/>
                  <a:t>key</a:t>
                </a:r>
              </a:p>
            </p:txBody>
          </p:sp>
        </p:grpSp>
      </p:grpSp>
      <p:sp>
        <p:nvSpPr>
          <p:cNvPr id="45" name="Rectangle 44"/>
          <p:cNvSpPr/>
          <p:nvPr/>
        </p:nvSpPr>
        <p:spPr>
          <a:xfrm>
            <a:off x="100013" y="1574150"/>
            <a:ext cx="8458200" cy="4530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86019" grpId="0" build="p"/>
      <p:bldP spid="46" grpId="0"/>
      <p:bldP spid="33" grpId="0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ts val="2000"/>
              </a:spcAft>
            </a:pPr>
            <a:r>
              <a:rPr lang="en-US" altLang="en-US" i="1">
                <a:ea typeface="ＭＳ Ｐゴシック" charset="-128"/>
                <a:cs typeface="Helvetica" charset="0"/>
              </a:rPr>
              <a:t>GoFast</a:t>
            </a:r>
            <a:r>
              <a:rPr lang="en-US" altLang="en-US">
                <a:ea typeface="ＭＳ Ｐゴシック" charset="-128"/>
                <a:cs typeface="Helvetica" charset="0"/>
              </a:rPr>
              <a:t>: Make a set of “secret keys” that move the player faster than the up and down arrow.</a:t>
            </a:r>
          </a:p>
          <a:p>
            <a:pPr>
              <a:spcBef>
                <a:spcPct val="0"/>
              </a:spcBef>
              <a:spcAft>
                <a:spcPts val="2000"/>
              </a:spcAft>
            </a:pPr>
            <a:r>
              <a:rPr lang="en-US" altLang="en-US" i="1">
                <a:ea typeface="ＭＳ Ｐゴシック" charset="-128"/>
                <a:cs typeface="Helvetica" charset="0"/>
              </a:rPr>
              <a:t>Warping</a:t>
            </a:r>
            <a:r>
              <a:rPr lang="en-US" altLang="en-US">
                <a:ea typeface="ＭＳ Ｐゴシック" charset="-128"/>
                <a:cs typeface="Helvetica" charset="0"/>
              </a:rPr>
              <a:t>: “b” jumps to the bottom, “t” to the top, etc.</a:t>
            </a:r>
          </a:p>
          <a:p>
            <a:pPr>
              <a:spcBef>
                <a:spcPct val="0"/>
              </a:spcBef>
              <a:spcAft>
                <a:spcPts val="2000"/>
              </a:spcAft>
            </a:pPr>
            <a:r>
              <a:rPr lang="en-US" altLang="en-US" i="1">
                <a:ea typeface="ＭＳ Ｐゴシック" charset="-128"/>
                <a:cs typeface="Helvetica" charset="0"/>
              </a:rPr>
              <a:t>Wrapping</a:t>
            </a:r>
            <a:r>
              <a:rPr lang="en-US" altLang="en-US">
                <a:ea typeface="ＭＳ Ｐゴシック" charset="-128"/>
                <a:cs typeface="Helvetica" charset="0"/>
              </a:rPr>
              <a:t>: moving the player to the top of screen makes it re-appear at the bottom.</a:t>
            </a:r>
            <a:endParaRPr lang="en-US" altLang="en-US" i="1">
              <a:ea typeface="ＭＳ Ｐゴシック" charset="-128"/>
              <a:cs typeface="Helvetica" charset="0"/>
            </a:endParaRPr>
          </a:p>
          <a:p>
            <a:pPr>
              <a:spcBef>
                <a:spcPct val="0"/>
              </a:spcBef>
              <a:spcAft>
                <a:spcPts val="2000"/>
              </a:spcAft>
            </a:pPr>
            <a:r>
              <a:rPr lang="en-US" altLang="en-US" i="1">
                <a:ea typeface="ＭＳ Ｐゴシック" charset="-128"/>
                <a:cs typeface="Helvetica" charset="0"/>
              </a:rPr>
              <a:t>Blocking</a:t>
            </a:r>
            <a:r>
              <a:rPr lang="en-US" altLang="en-US">
                <a:ea typeface="ＭＳ Ｐゴシック" charset="-128"/>
                <a:cs typeface="Helvetica" charset="0"/>
              </a:rPr>
              <a:t>: prevent the player from leaving the screen</a:t>
            </a:r>
          </a:p>
          <a:p>
            <a:pPr>
              <a:spcBef>
                <a:spcPct val="0"/>
              </a:spcBef>
              <a:spcAft>
                <a:spcPts val="2000"/>
              </a:spcAft>
            </a:pPr>
            <a:r>
              <a:rPr lang="en-US" altLang="en-US" i="1">
                <a:ea typeface="ＭＳ Ｐゴシック" charset="-128"/>
                <a:cs typeface="Helvetica" charset="0"/>
              </a:rPr>
              <a:t>Hiding</a:t>
            </a:r>
            <a:r>
              <a:rPr lang="en-US" altLang="en-US">
                <a:ea typeface="ＭＳ Ｐゴシック" charset="-128"/>
                <a:cs typeface="Helvetica" charset="0"/>
              </a:rPr>
              <a:t>: Press a key to hide. Press </a:t>
            </a:r>
            <a:r>
              <a:rPr lang="en-US" altLang="en-US" i="1">
                <a:ea typeface="ＭＳ Ｐゴシック" charset="-128"/>
                <a:cs typeface="Helvetica" charset="0"/>
              </a:rPr>
              <a:t>the same key</a:t>
            </a:r>
            <a:r>
              <a:rPr lang="en-US" altLang="en-US">
                <a:ea typeface="ＭＳ Ｐゴシック" charset="-128"/>
                <a:cs typeface="Helvetica" charset="0"/>
              </a:rPr>
              <a:t> to re-appear at the </a:t>
            </a:r>
            <a:r>
              <a:rPr lang="en-US" altLang="en-US" i="1">
                <a:ea typeface="ＭＳ Ｐゴシック" charset="-128"/>
                <a:cs typeface="Helvetica" charset="0"/>
              </a:rPr>
              <a:t>same place</a:t>
            </a:r>
            <a:r>
              <a:rPr lang="en-US" altLang="en-US">
                <a:ea typeface="ＭＳ Ｐゴシック" charset="-128"/>
                <a:cs typeface="Helvetica" charset="0"/>
              </a:rPr>
              <a:t>.</a:t>
            </a:r>
          </a:p>
          <a:p>
            <a:pPr>
              <a:spcBef>
                <a:spcPct val="0"/>
              </a:spcBef>
              <a:spcAft>
                <a:spcPts val="2000"/>
              </a:spcAft>
              <a:buFont typeface="Wingdings" charset="2"/>
              <a:buNone/>
            </a:pPr>
            <a:endParaRPr lang="en-US" altLang="en-US">
              <a:ea typeface="ＭＳ Ｐゴシック" charset="-128"/>
              <a:cs typeface="Helvetica" charset="0"/>
            </a:endParaRPr>
          </a:p>
        </p:txBody>
      </p:sp>
      <p:sp>
        <p:nvSpPr>
          <p:cNvPr id="95235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98BD6B4-9C74-EA43-A2AD-2AB2578BADAA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last lessons…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At the End..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0"/>
              </a:spcAft>
            </a:pPr>
            <a:r>
              <a:rPr lang="en-US" altLang="en-US">
                <a:ea typeface="ＭＳ Ｐゴシック" charset="-128"/>
                <a:cs typeface="Helvetica" charset="0"/>
              </a:rPr>
              <a:t>Share your programs!</a:t>
            </a:r>
          </a:p>
          <a:p>
            <a:pPr>
              <a:spcAft>
                <a:spcPts val="2000"/>
              </a:spcAft>
            </a:pPr>
            <a:r>
              <a:rPr lang="en-US" altLang="en-US">
                <a:ea typeface="ＭＳ Ｐゴシック" charset="-128"/>
                <a:cs typeface="Helvetica" charset="0"/>
              </a:rPr>
              <a:t>Practice submitting as a HW Assignment</a:t>
            </a:r>
          </a:p>
          <a:p>
            <a:pPr>
              <a:spcAft>
                <a:spcPts val="2000"/>
              </a:spcAft>
            </a:pPr>
            <a:r>
              <a:rPr lang="en-US" altLang="en-US">
                <a:ea typeface="ＭＳ Ｐゴシック" charset="-128"/>
                <a:cs typeface="Helvetica" charset="0"/>
              </a:rPr>
              <a:t>Use the “tilt” teachpack to support phones/tablets</a:t>
            </a:r>
          </a:p>
          <a:p>
            <a:pPr>
              <a:spcAft>
                <a:spcPts val="2000"/>
              </a:spcAft>
            </a:pPr>
            <a:r>
              <a:rPr lang="en-US" altLang="en-US">
                <a:ea typeface="ＭＳ Ｐゴシック" charset="-128"/>
                <a:cs typeface="Helvetica" charset="0"/>
              </a:rPr>
              <a:t>Add data structures to support 2d motion and graphing</a:t>
            </a:r>
          </a:p>
          <a:p>
            <a:pPr>
              <a:spcAft>
                <a:spcPts val="2000"/>
              </a:spcAft>
            </a:pPr>
            <a:r>
              <a:rPr lang="en-US" altLang="en-US">
                <a:ea typeface="ＭＳ Ｐゴシック" charset="-128"/>
                <a:cs typeface="Helvetica" charset="0"/>
              </a:rPr>
              <a:t>Building on what you know…</a:t>
            </a:r>
            <a:r>
              <a:rPr lang="en-US" altLang="en-US">
                <a:ea typeface="ＭＳ Ｐゴシック" charset="-128"/>
                <a:cs typeface="Helvetica" charset="0"/>
                <a:hlinkClick r:id="rId2"/>
              </a:rPr>
              <a:t>all the way to college</a:t>
            </a:r>
            <a:endParaRPr lang="en-US" altLang="en-US">
              <a:ea typeface="ＭＳ Ｐゴシック" charset="-128"/>
              <a:cs typeface="Helvetica" charset="0"/>
            </a:endParaRPr>
          </a:p>
        </p:txBody>
      </p:sp>
      <p:sp>
        <p:nvSpPr>
          <p:cNvPr id="99331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3A5FBFD-79E9-C646-9054-600407D8C4A9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5943600"/>
            <a:ext cx="8686800" cy="838200"/>
          </a:xfrm>
        </p:spPr>
        <p:txBody>
          <a:bodyPr/>
          <a:lstStyle/>
          <a:p>
            <a:pPr>
              <a:defRPr/>
            </a:pPr>
            <a:r>
              <a:rPr lang="en-US" sz="5000" dirty="0" smtClean="0"/>
              <a:t>Implementation</a:t>
            </a:r>
            <a:endParaRPr lang="en-US" sz="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-228600" y="48844"/>
          <a:ext cx="9144000" cy="6809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 txBox="1">
            <a:spLocks/>
          </p:cNvSpPr>
          <p:nvPr/>
        </p:nvSpPr>
        <p:spPr>
          <a:xfrm>
            <a:off x="304800" y="152400"/>
            <a:ext cx="8686800" cy="8382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effectLst>
                  <a:reflection blurRad="12700" stA="21000" endA="300" endPos="55000" dir="5400000" sy="-90000" algn="bl" rotWithShape="0"/>
                </a:effectLst>
                <a:latin typeface="Helvetica"/>
                <a:ea typeface="ＭＳ Ｐゴシック" charset="-128"/>
                <a:cs typeface="Helvetica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101379" name="TextBox 4"/>
          <p:cNvSpPr txBox="1">
            <a:spLocks noChangeArrowheads="1"/>
          </p:cNvSpPr>
          <p:nvPr/>
        </p:nvSpPr>
        <p:spPr bwMode="auto">
          <a:xfrm>
            <a:off x="6324600" y="1371600"/>
            <a:ext cx="2819400" cy="37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charset="0"/>
              </a:rPr>
              <a:t>Transferable Skills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Circles of Evaluation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Design Recipe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Rocket-Height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Target/Danger Motion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Sam the Butterfly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Luigi’s Pizza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Player Motion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Collision Detection</a:t>
            </a:r>
          </a:p>
        </p:txBody>
      </p:sp>
      <p:sp>
        <p:nvSpPr>
          <p:cNvPr id="101380" name="Slide Number Placeholder 24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473825"/>
            <a:ext cx="758825" cy="247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303B90-2941-2B4E-81B4-9D82655F92DF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 txBox="1">
            <a:spLocks/>
          </p:cNvSpPr>
          <p:nvPr/>
        </p:nvSpPr>
        <p:spPr>
          <a:xfrm>
            <a:off x="304800" y="152400"/>
            <a:ext cx="8686800" cy="8382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effectLst>
                  <a:reflection blurRad="12700" stA="21000" endA="300" endPos="55000" dir="5400000" sy="-90000" algn="bl" rotWithShape="0"/>
                </a:effectLst>
                <a:latin typeface="Helvetica"/>
                <a:ea typeface="ＭＳ Ｐゴシック" charset="-128"/>
                <a:cs typeface="Helvetica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103427" name="TextBox 5"/>
          <p:cNvSpPr txBox="1">
            <a:spLocks noChangeArrowheads="1"/>
          </p:cNvSpPr>
          <p:nvPr/>
        </p:nvSpPr>
        <p:spPr bwMode="auto">
          <a:xfrm>
            <a:off x="6324600" y="1371600"/>
            <a:ext cx="2819400" cy="37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charset="0"/>
              </a:rPr>
              <a:t>Transferable Skills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Circles of Evaluation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Design Recipe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Rocket-Height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Target/Danger Motion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Sam the Butterfly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Luigi’s Pizza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Player Motion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Collision Detection</a:t>
            </a:r>
          </a:p>
        </p:txBody>
      </p:sp>
      <p:sp>
        <p:nvSpPr>
          <p:cNvPr id="103428" name="Slide Number Placeholder 24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473825"/>
            <a:ext cx="758825" cy="247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1619A8-7708-0445-A672-F99B5E5AF2AF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304800" y="56827"/>
          <a:ext cx="9144000" cy="6801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Callout 7"/>
          <p:cNvSpPr>
            <a:spLocks noChangeArrowheads="1"/>
          </p:cNvSpPr>
          <p:nvPr/>
        </p:nvSpPr>
        <p:spPr bwMode="auto">
          <a:xfrm>
            <a:off x="5257800" y="457200"/>
            <a:ext cx="3733800" cy="2514600"/>
          </a:xfrm>
          <a:prstGeom prst="wedgeEllipseCallout">
            <a:avLst>
              <a:gd name="adj1" fmla="val -52699"/>
              <a:gd name="adj2" fmla="val 63032"/>
            </a:avLst>
          </a:prstGeom>
          <a:gradFill rotWithShape="1">
            <a:gsLst>
              <a:gs pos="0">
                <a:srgbClr val="FFE4C3"/>
              </a:gs>
              <a:gs pos="72000">
                <a:srgbClr val="FFBD56"/>
              </a:gs>
              <a:gs pos="100000">
                <a:srgbClr val="FFB52E"/>
              </a:gs>
            </a:gsLst>
            <a:lin ang="5400000" scaled="1"/>
          </a:gradFill>
          <a:ln w="10000">
            <a:solidFill>
              <a:schemeClr val="accent1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r>
              <a:rPr lang="en-US" altLang="en-US" smtClean="0">
                <a:solidFill>
                  <a:srgbClr val="000000"/>
                </a:solidFill>
                <a:latin typeface="Franklin Gothic Book" charset="0"/>
              </a:rPr>
              <a:t>A train leaves Chicago at 6pm, traveling East at 70mph…</a:t>
            </a:r>
          </a:p>
        </p:txBody>
      </p:sp>
      <p:sp>
        <p:nvSpPr>
          <p:cNvPr id="24579" name="Title 1"/>
          <p:cNvSpPr>
            <a:spLocks noGrp="1"/>
          </p:cNvSpPr>
          <p:nvPr>
            <p:ph type="title"/>
          </p:nvPr>
        </p:nvSpPr>
        <p:spPr bwMode="auto"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endParaRPr lang="en-US" altLang="en-US">
              <a:effectLst/>
              <a:ea typeface="ＭＳ Ｐゴシック" charset="-128"/>
              <a:cs typeface="Helvetica" charset="0"/>
            </a:endParaRPr>
          </a:p>
        </p:txBody>
      </p:sp>
      <p:sp>
        <p:nvSpPr>
          <p:cNvPr id="2458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You’ll need access to a computer lab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You’ll need Google accounts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Join our Google Group for questions and answers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Figure out your integration plan</a:t>
            </a:r>
          </a:p>
        </p:txBody>
      </p:sp>
      <p:sp>
        <p:nvSpPr>
          <p:cNvPr id="105475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915EA38-D587-FF43-94F1-C52736432079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Sample Questions for Breakout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What elements are usable without a computer?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What elements would you like to integrate?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What will be the challenges for using Bootstrap?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Create a rough calendar for when you might use each section of Bootstrap.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Report back after the breakout!</a:t>
            </a:r>
          </a:p>
        </p:txBody>
      </p:sp>
      <p:sp>
        <p:nvSpPr>
          <p:cNvPr id="106499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8E70BC8-A845-BB49-89D3-226C166364C2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Connect with Us!</a:t>
            </a:r>
            <a:endParaRPr lang="en-US" dirty="0"/>
          </a:p>
        </p:txBody>
      </p:sp>
      <p:sp>
        <p:nvSpPr>
          <p:cNvPr id="107522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9C7E92F-2A37-784B-BABB-80EEB841ACE6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pic>
        <p:nvPicPr>
          <p:cNvPr id="10752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2205038"/>
            <a:ext cx="5207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2998788"/>
            <a:ext cx="5207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TextBox 5"/>
          <p:cNvSpPr txBox="1">
            <a:spLocks noChangeArrowheads="1"/>
          </p:cNvSpPr>
          <p:nvPr/>
        </p:nvSpPr>
        <p:spPr bwMode="auto">
          <a:xfrm>
            <a:off x="2535238" y="2251075"/>
            <a:ext cx="2555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charset="0"/>
              </a:rPr>
              <a:t> / BootstrapWorld</a:t>
            </a:r>
          </a:p>
        </p:txBody>
      </p:sp>
      <p:sp>
        <p:nvSpPr>
          <p:cNvPr id="107526" name="TextBox 9"/>
          <p:cNvSpPr txBox="1">
            <a:spLocks noChangeArrowheads="1"/>
          </p:cNvSpPr>
          <p:nvPr/>
        </p:nvSpPr>
        <p:spPr bwMode="auto">
          <a:xfrm>
            <a:off x="2568575" y="3019425"/>
            <a:ext cx="2613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charset="0"/>
              </a:rPr>
              <a:t>@BootstrapWorld</a:t>
            </a:r>
          </a:p>
        </p:txBody>
      </p:sp>
      <p:sp>
        <p:nvSpPr>
          <p:cNvPr id="107527" name="TextBox 8"/>
          <p:cNvSpPr txBox="1">
            <a:spLocks noChangeArrowheads="1"/>
          </p:cNvSpPr>
          <p:nvPr/>
        </p:nvSpPr>
        <p:spPr bwMode="auto">
          <a:xfrm>
            <a:off x="2667000" y="3733800"/>
            <a:ext cx="2940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charset="0"/>
              </a:rPr>
              <a:t>bit.ly/BootstrapHelp</a:t>
            </a:r>
          </a:p>
        </p:txBody>
      </p:sp>
      <p:sp>
        <p:nvSpPr>
          <p:cNvPr id="107528" name="TextBox 1"/>
          <p:cNvSpPr txBox="1">
            <a:spLocks noChangeArrowheads="1"/>
          </p:cNvSpPr>
          <p:nvPr/>
        </p:nvSpPr>
        <p:spPr bwMode="auto">
          <a:xfrm>
            <a:off x="838200" y="3733800"/>
            <a:ext cx="1790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92D050"/>
                </a:solidFill>
                <a:latin typeface="Arial" charset="0"/>
              </a:rPr>
              <a:t>Questions: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548379" y="4663430"/>
            <a:ext cx="21996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i="1" dirty="0" smtClean="0">
                <a:solidFill>
                  <a:srgbClr val="92D050"/>
                </a:solidFill>
                <a:latin typeface="Arial" charset="0"/>
              </a:rPr>
              <a:t>Grab a photo!</a:t>
            </a:r>
            <a:endParaRPr lang="en-US" altLang="en-US" sz="2400" b="1" i="1" dirty="0">
              <a:solidFill>
                <a:srgbClr val="92D05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3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5791200"/>
            <a:ext cx="8686800" cy="880025"/>
          </a:xfrm>
        </p:spPr>
        <p:txBody>
          <a:bodyPr/>
          <a:lstStyle/>
          <a:p>
            <a:pPr>
              <a:defRPr/>
            </a:pPr>
            <a:r>
              <a:rPr lang="en-US" sz="4800" dirty="0" smtClean="0"/>
              <a:t>We’d like your feedback!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429000" y="1981200"/>
            <a:ext cx="2252566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4000" i="1" dirty="0" err="1"/>
              <a:t>f</a:t>
            </a:r>
            <a:r>
              <a:rPr lang="en-US" sz="4000" dirty="0" err="1"/>
              <a:t>(x</a:t>
            </a:r>
            <a:r>
              <a:rPr lang="en-US" sz="4000" dirty="0"/>
              <a:t>) = x+2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1524000" y="2819400"/>
            <a:ext cx="1600200" cy="457200"/>
          </a:xfrm>
          <a:prstGeom prst="wedgeRectCallout">
            <a:avLst>
              <a:gd name="adj1" fmla="val 73537"/>
              <a:gd name="adj2" fmla="val -106635"/>
            </a:avLst>
          </a:prstGeom>
          <a:solidFill>
            <a:srgbClr val="3973B4"/>
          </a:solidFill>
          <a:ln>
            <a:noFill/>
          </a:ln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object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9000" y="1981200"/>
            <a:ext cx="225215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4000">
                <a:solidFill>
                  <a:srgbClr val="FFFFFF"/>
                </a:solidFill>
                <a:latin typeface="ＭＳ ゴシック" charset="-128"/>
                <a:ea typeface="ＭＳ ゴシック" charset="-128"/>
                <a:cs typeface="ＭＳ ゴシック" charset="-128"/>
              </a:rPr>
              <a:t>6</a:t>
            </a:r>
            <a:r>
              <a:rPr lang="en-US" sz="40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 = </a:t>
            </a:r>
            <a:r>
              <a:rPr lang="en-US" sz="4000">
                <a:solidFill>
                  <a:srgbClr val="FFFFFF"/>
                </a:solidFill>
                <a:latin typeface="ＭＳ ゴシック" charset="-128"/>
                <a:ea typeface="ＭＳ ゴシック" charset="-128"/>
                <a:cs typeface="ＭＳ ゴシック" charset="-128"/>
              </a:rPr>
              <a:t>x</a:t>
            </a:r>
            <a:r>
              <a:rPr lang="en-US" sz="40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+2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9000" y="1981200"/>
            <a:ext cx="225215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4000">
                <a:solidFill>
                  <a:srgbClr val="FFFFFF"/>
                </a:solidFill>
                <a:latin typeface="ＭＳ ゴシック" charset="-128"/>
                <a:ea typeface="ＭＳ ゴシック" charset="-128"/>
                <a:cs typeface="ＭＳ ゴシック" charset="-128"/>
              </a:rPr>
              <a:t>6</a:t>
            </a:r>
            <a:r>
              <a:rPr lang="en-US" sz="40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 = </a:t>
            </a:r>
            <a:r>
              <a:rPr lang="en-US" sz="4000">
                <a:solidFill>
                  <a:srgbClr val="FFFFFF"/>
                </a:solidFill>
                <a:latin typeface="ＭＳ ゴシック" charset="-128"/>
                <a:ea typeface="ＭＳ ゴシック" charset="-128"/>
                <a:cs typeface="ＭＳ ゴシック" charset="-128"/>
              </a:rPr>
              <a:t>☐</a:t>
            </a:r>
            <a:r>
              <a:rPr lang="en-US" sz="40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+2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8999" y="1981200"/>
            <a:ext cx="2240819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4000">
                <a:solidFill>
                  <a:srgbClr val="FFFFFF"/>
                </a:solidFill>
                <a:latin typeface="ＭＳ ゴシック" charset="-128"/>
                <a:ea typeface="ＭＳ ゴシック" charset="-128"/>
                <a:cs typeface="ＭＳ ゴシック" charset="-128"/>
              </a:rPr>
              <a:t>☐</a:t>
            </a:r>
            <a:r>
              <a:rPr lang="en-US" sz="40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 = 4+2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is Algebra so Hard? </a:t>
            </a:r>
            <a:endParaRPr lang="en-US" dirty="0"/>
          </a:p>
        </p:txBody>
      </p:sp>
      <p:sp>
        <p:nvSpPr>
          <p:cNvPr id="26659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6172200" y="2667000"/>
            <a:ext cx="1600200" cy="457200"/>
          </a:xfrm>
          <a:prstGeom prst="wedgeRectCallout">
            <a:avLst>
              <a:gd name="adj1" fmla="val -97782"/>
              <a:gd name="adj2" fmla="val -76144"/>
            </a:avLst>
          </a:prstGeom>
          <a:solidFill>
            <a:srgbClr val="3973B4"/>
          </a:solidFill>
          <a:ln>
            <a:noFill/>
          </a:ln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process</a:t>
            </a:r>
          </a:p>
        </p:txBody>
      </p:sp>
      <p:sp>
        <p:nvSpPr>
          <p:cNvPr id="26665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DA5A0A-F7F0-7048-9E14-C349BB29172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388529"/>
              </p:ext>
            </p:extLst>
          </p:nvPr>
        </p:nvGraphicFramePr>
        <p:xfrm>
          <a:off x="4714176" y="4817081"/>
          <a:ext cx="1610424" cy="144780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805212"/>
                <a:gridCol w="805212"/>
              </a:tblGrid>
              <a:tr h="3504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16840" marR="116840" marT="43815" marB="43815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(x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16840" marR="116840" marT="43815" marB="43815" horzOverflow="overflow">
                    <a:solidFill>
                      <a:schemeClr val="accent6"/>
                    </a:solidFill>
                  </a:tcPr>
                </a:tc>
              </a:tr>
              <a:tr h="3504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16840" marR="116840" marT="43815" marB="4381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16840" marR="116840" marT="43815" marB="43815" horzOverflow="overflow"/>
                </a:tc>
              </a:tr>
              <a:tr h="3504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16840" marR="116840" marT="43815" marB="4381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16840" marR="116840" marT="43815" marB="43815" horzOverflow="overflow"/>
                </a:tc>
              </a:tr>
              <a:tr h="3504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-1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16840" marR="116840" marT="43815" marB="4381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16840" marR="116840" marT="43815" marB="43815" horzOverflow="overflow"/>
                </a:tc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4066" y="5061251"/>
            <a:ext cx="1782952" cy="113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54805" y="5322242"/>
            <a:ext cx="18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chemeClr val="bg1"/>
                </a:solidFill>
              </a:rPr>
              <a:t>f</a:t>
            </a:r>
            <a:r>
              <a:rPr lang="en-US" sz="2400" b="1" dirty="0" smtClean="0">
                <a:solidFill>
                  <a:schemeClr val="bg1"/>
                </a:solidFill>
              </a:rPr>
              <a:t>(x) = x</a:t>
            </a:r>
            <a:r>
              <a:rPr lang="en-US" sz="2400" b="1" baseline="30000" dirty="0" smtClean="0">
                <a:solidFill>
                  <a:schemeClr val="bg1"/>
                </a:solidFill>
              </a:rPr>
              <a:t>2</a:t>
            </a:r>
            <a:r>
              <a:rPr lang="en-US" sz="2400" b="1" dirty="0" smtClean="0">
                <a:solidFill>
                  <a:schemeClr val="bg1"/>
                </a:solidFill>
              </a:rPr>
              <a:t> + 1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838" y="4895850"/>
            <a:ext cx="1614162" cy="131445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“How many roots does </a:t>
            </a:r>
            <a:r>
              <a:rPr lang="en-US" i="1" dirty="0" smtClean="0">
                <a:ea typeface="+mj-ea"/>
                <a:cs typeface="+mj-cs"/>
              </a:rPr>
              <a:t>f</a:t>
            </a:r>
            <a:r>
              <a:rPr lang="en-US" dirty="0" smtClean="0">
                <a:ea typeface="+mj-ea"/>
                <a:cs typeface="+mj-cs"/>
              </a:rPr>
              <a:t> have?”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8674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3048000"/>
          <a:ext cx="1828800" cy="180340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tblPr>
              <a:tblGrid>
                <a:gridCol w="914400"/>
                <a:gridCol w="914400"/>
              </a:tblGrid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f(x)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0E8"/>
                    </a:solidFill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200400" y="3652838"/>
            <a:ext cx="1778000" cy="461962"/>
          </a:xfrm>
          <a:prstGeom prst="rect">
            <a:avLst/>
          </a:prstGeom>
          <a:solidFill>
            <a:schemeClr val="tx1"/>
          </a:solidFill>
          <a:ln w="25400">
            <a:solidFill>
              <a:srgbClr val="B58B8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8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chemeClr val="dk1"/>
                </a:solidFill>
                <a:latin typeface="+mn-lt"/>
                <a:ea typeface="+mn-ea"/>
              </a:rPr>
              <a:t>f(x</a:t>
            </a: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)  = x</a:t>
            </a:r>
            <a:r>
              <a:rPr lang="en-US" baseline="30000" dirty="0">
                <a:solidFill>
                  <a:schemeClr val="dk1"/>
                </a:solidFill>
                <a:latin typeface="+mn-lt"/>
                <a:ea typeface="+mn-ea"/>
              </a:rPr>
              <a:t>2</a:t>
            </a: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 - 1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362200"/>
            <a:ext cx="3035300" cy="32893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078285-F0B0-E146-BB22-E9F411FDB208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206575"/>
            <a:ext cx="8991600" cy="6514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0" dirty="0" smtClean="0"/>
              <a:t>Make representations </a:t>
            </a:r>
            <a:r>
              <a:rPr lang="en-US" sz="2800" dirty="0" smtClean="0"/>
              <a:t>concrete</a:t>
            </a:r>
            <a:r>
              <a:rPr lang="en-US" sz="2800" b="0" dirty="0" smtClean="0"/>
              <a:t> and </a:t>
            </a:r>
            <a:r>
              <a:rPr lang="en-US" sz="2800" dirty="0" smtClean="0"/>
              <a:t>connected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5|0.5|0.6|0.6|0.5|0.7|1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5|0.5|0.6|0.6|0.5|0.7|1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5|0.5|0.6|0.6|0.5|0.7|1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5|0.5|0.6|0.6|0.5|0.7|1|1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Overr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Trek">
  <a:themeElements>
    <a:clrScheme name="Custom 1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0F00"/>
      </a:folHlink>
    </a:clrScheme>
    <a:fontScheme name="Trek">
      <a:majorFont>
        <a:latin typeface="Franklin Gothic Medium"/>
        <a:ea typeface=""/>
        <a:cs typeface=""/>
        <a:font script="Jpan" typeface="ヒラギノ角ゴ Pro W6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ＭＳ Ｐゴシック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0F00"/>
    </a:folHlink>
  </a:clrScheme>
  <a:fontScheme name="Trek">
    <a:majorFont>
      <a:latin typeface="Franklin Gothic Medium"/>
      <a:ea typeface=""/>
      <a:cs typeface=""/>
      <a:font script="Jpan" typeface="ヒラギノ角ゴ Pro W6"/>
      <a:font script="Hang" typeface="돋움"/>
      <a:font script="Hans" typeface="隶书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Franklin Gothic Book"/>
      <a:ea typeface=""/>
      <a:cs typeface=""/>
      <a:font script="Jpan" typeface="ＭＳ Ｐゴシック"/>
      <a:font script="Hang" typeface="돋움"/>
      <a:font script="Hans" typeface="华文楷体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Trek">
    <a:fillStyleLst>
      <a:solidFill>
        <a:schemeClr val="phClr"/>
      </a:solidFill>
      <a:gradFill rotWithShape="1">
        <a:gsLst>
          <a:gs pos="0">
            <a:schemeClr val="phClr">
              <a:tint val="30000"/>
              <a:satMod val="250000"/>
            </a:schemeClr>
          </a:gs>
          <a:gs pos="72000">
            <a:schemeClr val="phClr">
              <a:tint val="75000"/>
              <a:satMod val="210000"/>
            </a:schemeClr>
          </a:gs>
          <a:gs pos="100000">
            <a:schemeClr val="phClr">
              <a:tint val="85000"/>
              <a:satMod val="210000"/>
            </a:schemeClr>
          </a:gs>
        </a:gsLst>
        <a:lin ang="5400000" scaled="1"/>
      </a:gradFill>
      <a:gradFill rotWithShape="1">
        <a:gsLst>
          <a:gs pos="0">
            <a:schemeClr val="phClr">
              <a:tint val="75000"/>
              <a:shade val="85000"/>
              <a:satMod val="230000"/>
            </a:schemeClr>
          </a:gs>
          <a:gs pos="25000">
            <a:schemeClr val="phClr">
              <a:tint val="90000"/>
              <a:shade val="70000"/>
              <a:satMod val="220000"/>
            </a:schemeClr>
          </a:gs>
          <a:gs pos="50000">
            <a:schemeClr val="phClr">
              <a:tint val="90000"/>
              <a:shade val="58000"/>
              <a:satMod val="225000"/>
            </a:schemeClr>
          </a:gs>
          <a:gs pos="65000">
            <a:schemeClr val="phClr">
              <a:tint val="90000"/>
              <a:shade val="58000"/>
              <a:satMod val="225000"/>
            </a:schemeClr>
          </a:gs>
          <a:gs pos="80000">
            <a:schemeClr val="phClr">
              <a:tint val="90000"/>
              <a:shade val="69000"/>
              <a:satMod val="220000"/>
            </a:schemeClr>
          </a:gs>
          <a:gs pos="100000">
            <a:schemeClr val="phClr">
              <a:tint val="77000"/>
              <a:shade val="80000"/>
              <a:satMod val="230000"/>
            </a:schemeClr>
          </a:gs>
        </a:gsLst>
        <a:lin ang="5400000" scaled="1"/>
      </a:gradFill>
    </a:fillStyleLst>
    <a:lnStyleLst>
      <a:ln w="100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0"/>
          </a:lightRig>
        </a:scene3d>
        <a:sp3d prstMaterial="metal">
          <a:bevelT w="10000" h="10000"/>
        </a:sp3d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bliqueTopLeft" fov="600000">
            <a:rot lat="0" lon="0" rev="0"/>
          </a:camera>
          <a:lightRig rig="balanced" dir="t">
            <a:rot lat="0" lon="0" rev="19200000"/>
          </a:lightRig>
        </a:scene3d>
        <a:sp3d contourW="12700" prstMaterial="matte">
          <a:bevelT w="60000" h="50800"/>
          <a:contourClr>
            <a:schemeClr val="phClr">
              <a:shade val="60000"/>
              <a:satMod val="110000"/>
            </a:schemeClr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90000"/>
              <a:satMod val="150000"/>
            </a:schemeClr>
            <a:schemeClr val="phClr">
              <a:tint val="88000"/>
              <a:satMod val="105000"/>
            </a:schemeClr>
          </a:duotone>
        </a:blip>
        <a:tile tx="0" ty="0" sx="95000" sy="95000" flip="none" algn="t"/>
      </a:blipFill>
      <a:blipFill>
        <a:blip xmlns:r="http://schemas.openxmlformats.org/officeDocument/2006/relationships" r:embed="rId2">
          <a:duotone>
            <a:schemeClr val="phClr">
              <a:shade val="30000"/>
              <a:satMod val="455000"/>
            </a:schemeClr>
            <a:schemeClr val="phClr">
              <a:tint val="95000"/>
              <a:satMod val="120000"/>
            </a:schemeClr>
          </a:duotone>
        </a:blip>
        <a:stretch>
          <a:fillRect/>
        </a:stretch>
      </a:blipFill>
    </a:bgFillStyleLst>
  </a:fmtScheme>
</a:themeOverride>
</file>

<file path=ppt/theme/themeOverride2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0F00"/>
    </a:folHlink>
  </a:clrScheme>
  <a:fontScheme name="Trek">
    <a:majorFont>
      <a:latin typeface="Franklin Gothic Medium"/>
      <a:ea typeface=""/>
      <a:cs typeface=""/>
      <a:font script="Jpan" typeface="ヒラギノ角ゴ Pro W6"/>
      <a:font script="Hang" typeface="돋움"/>
      <a:font script="Hans" typeface="隶书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Franklin Gothic Book"/>
      <a:ea typeface=""/>
      <a:cs typeface=""/>
      <a:font script="Jpan" typeface="ＭＳ Ｐゴシック"/>
      <a:font script="Hang" typeface="돋움"/>
      <a:font script="Hans" typeface="华文楷体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Trek">
    <a:fillStyleLst>
      <a:solidFill>
        <a:schemeClr val="phClr"/>
      </a:solidFill>
      <a:gradFill rotWithShape="1">
        <a:gsLst>
          <a:gs pos="0">
            <a:schemeClr val="phClr">
              <a:tint val="30000"/>
              <a:satMod val="250000"/>
            </a:schemeClr>
          </a:gs>
          <a:gs pos="72000">
            <a:schemeClr val="phClr">
              <a:tint val="75000"/>
              <a:satMod val="210000"/>
            </a:schemeClr>
          </a:gs>
          <a:gs pos="100000">
            <a:schemeClr val="phClr">
              <a:tint val="85000"/>
              <a:satMod val="210000"/>
            </a:schemeClr>
          </a:gs>
        </a:gsLst>
        <a:lin ang="5400000" scaled="1"/>
      </a:gradFill>
      <a:gradFill rotWithShape="1">
        <a:gsLst>
          <a:gs pos="0">
            <a:schemeClr val="phClr">
              <a:tint val="75000"/>
              <a:shade val="85000"/>
              <a:satMod val="230000"/>
            </a:schemeClr>
          </a:gs>
          <a:gs pos="25000">
            <a:schemeClr val="phClr">
              <a:tint val="90000"/>
              <a:shade val="70000"/>
              <a:satMod val="220000"/>
            </a:schemeClr>
          </a:gs>
          <a:gs pos="50000">
            <a:schemeClr val="phClr">
              <a:tint val="90000"/>
              <a:shade val="58000"/>
              <a:satMod val="225000"/>
            </a:schemeClr>
          </a:gs>
          <a:gs pos="65000">
            <a:schemeClr val="phClr">
              <a:tint val="90000"/>
              <a:shade val="58000"/>
              <a:satMod val="225000"/>
            </a:schemeClr>
          </a:gs>
          <a:gs pos="80000">
            <a:schemeClr val="phClr">
              <a:tint val="90000"/>
              <a:shade val="69000"/>
              <a:satMod val="220000"/>
            </a:schemeClr>
          </a:gs>
          <a:gs pos="100000">
            <a:schemeClr val="phClr">
              <a:tint val="77000"/>
              <a:shade val="80000"/>
              <a:satMod val="230000"/>
            </a:schemeClr>
          </a:gs>
        </a:gsLst>
        <a:lin ang="5400000" scaled="1"/>
      </a:gradFill>
    </a:fillStyleLst>
    <a:lnStyleLst>
      <a:ln w="100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0"/>
          </a:lightRig>
        </a:scene3d>
        <a:sp3d prstMaterial="metal">
          <a:bevelT w="10000" h="10000"/>
        </a:sp3d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bliqueTopLeft" fov="600000">
            <a:rot lat="0" lon="0" rev="0"/>
          </a:camera>
          <a:lightRig rig="balanced" dir="t">
            <a:rot lat="0" lon="0" rev="19200000"/>
          </a:lightRig>
        </a:scene3d>
        <a:sp3d contourW="12700" prstMaterial="matte">
          <a:bevelT w="60000" h="50800"/>
          <a:contourClr>
            <a:schemeClr val="phClr">
              <a:shade val="60000"/>
              <a:satMod val="110000"/>
            </a:schemeClr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90000"/>
              <a:satMod val="150000"/>
            </a:schemeClr>
            <a:schemeClr val="phClr">
              <a:tint val="88000"/>
              <a:satMod val="105000"/>
            </a:schemeClr>
          </a:duotone>
        </a:blip>
        <a:tile tx="0" ty="0" sx="95000" sy="95000" flip="none" algn="t"/>
      </a:blipFill>
      <a:blipFill>
        <a:blip xmlns:r="http://schemas.openxmlformats.org/officeDocument/2006/relationships" r:embed="rId2">
          <a:duotone>
            <a:schemeClr val="phClr">
              <a:shade val="30000"/>
              <a:satMod val="455000"/>
            </a:schemeClr>
            <a:schemeClr val="phClr">
              <a:tint val="95000"/>
              <a:satMod val="120000"/>
            </a:schemeClr>
          </a:duotone>
        </a:blip>
        <a:stretch>
          <a:fillRect/>
        </a:stretch>
      </a:blipFill>
    </a:bgFillStyleLst>
  </a:fmtScheme>
</a:themeOverride>
</file>

<file path=ppt/theme/themeOverride3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0F00"/>
    </a:folHlink>
  </a:clrScheme>
  <a:fontScheme name="Trek">
    <a:majorFont>
      <a:latin typeface="Franklin Gothic Medium"/>
      <a:ea typeface=""/>
      <a:cs typeface=""/>
      <a:font script="Jpan" typeface="ヒラギノ角ゴ Pro W6"/>
      <a:font script="Hang" typeface="돋움"/>
      <a:font script="Hans" typeface="隶书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Franklin Gothic Book"/>
      <a:ea typeface=""/>
      <a:cs typeface=""/>
      <a:font script="Jpan" typeface="ＭＳ Ｐゴシック"/>
      <a:font script="Hang" typeface="돋움"/>
      <a:font script="Hans" typeface="华文楷体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Trek">
    <a:fillStyleLst>
      <a:solidFill>
        <a:schemeClr val="phClr"/>
      </a:solidFill>
      <a:gradFill rotWithShape="1">
        <a:gsLst>
          <a:gs pos="0">
            <a:schemeClr val="phClr">
              <a:tint val="30000"/>
              <a:satMod val="250000"/>
            </a:schemeClr>
          </a:gs>
          <a:gs pos="72000">
            <a:schemeClr val="phClr">
              <a:tint val="75000"/>
              <a:satMod val="210000"/>
            </a:schemeClr>
          </a:gs>
          <a:gs pos="100000">
            <a:schemeClr val="phClr">
              <a:tint val="85000"/>
              <a:satMod val="210000"/>
            </a:schemeClr>
          </a:gs>
        </a:gsLst>
        <a:lin ang="5400000" scaled="1"/>
      </a:gradFill>
      <a:gradFill rotWithShape="1">
        <a:gsLst>
          <a:gs pos="0">
            <a:schemeClr val="phClr">
              <a:tint val="75000"/>
              <a:shade val="85000"/>
              <a:satMod val="230000"/>
            </a:schemeClr>
          </a:gs>
          <a:gs pos="25000">
            <a:schemeClr val="phClr">
              <a:tint val="90000"/>
              <a:shade val="70000"/>
              <a:satMod val="220000"/>
            </a:schemeClr>
          </a:gs>
          <a:gs pos="50000">
            <a:schemeClr val="phClr">
              <a:tint val="90000"/>
              <a:shade val="58000"/>
              <a:satMod val="225000"/>
            </a:schemeClr>
          </a:gs>
          <a:gs pos="65000">
            <a:schemeClr val="phClr">
              <a:tint val="90000"/>
              <a:shade val="58000"/>
              <a:satMod val="225000"/>
            </a:schemeClr>
          </a:gs>
          <a:gs pos="80000">
            <a:schemeClr val="phClr">
              <a:tint val="90000"/>
              <a:shade val="69000"/>
              <a:satMod val="220000"/>
            </a:schemeClr>
          </a:gs>
          <a:gs pos="100000">
            <a:schemeClr val="phClr">
              <a:tint val="77000"/>
              <a:shade val="80000"/>
              <a:satMod val="230000"/>
            </a:schemeClr>
          </a:gs>
        </a:gsLst>
        <a:lin ang="5400000" scaled="1"/>
      </a:gradFill>
    </a:fillStyleLst>
    <a:lnStyleLst>
      <a:ln w="100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0"/>
          </a:lightRig>
        </a:scene3d>
        <a:sp3d prstMaterial="metal">
          <a:bevelT w="10000" h="10000"/>
        </a:sp3d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bliqueTopLeft" fov="600000">
            <a:rot lat="0" lon="0" rev="0"/>
          </a:camera>
          <a:lightRig rig="balanced" dir="t">
            <a:rot lat="0" lon="0" rev="19200000"/>
          </a:lightRig>
        </a:scene3d>
        <a:sp3d contourW="12700" prstMaterial="matte">
          <a:bevelT w="60000" h="50800"/>
          <a:contourClr>
            <a:schemeClr val="phClr">
              <a:shade val="60000"/>
              <a:satMod val="110000"/>
            </a:schemeClr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90000"/>
              <a:satMod val="150000"/>
            </a:schemeClr>
            <a:schemeClr val="phClr">
              <a:tint val="88000"/>
              <a:satMod val="105000"/>
            </a:schemeClr>
          </a:duotone>
        </a:blip>
        <a:tile tx="0" ty="0" sx="95000" sy="95000" flip="none" algn="t"/>
      </a:blipFill>
      <a:blipFill>
        <a:blip xmlns:r="http://schemas.openxmlformats.org/officeDocument/2006/relationships" r:embed="rId2">
          <a:duotone>
            <a:schemeClr val="phClr">
              <a:shade val="30000"/>
              <a:satMod val="455000"/>
            </a:schemeClr>
            <a:schemeClr val="phClr">
              <a:tint val="95000"/>
              <a:satMod val="120000"/>
            </a:schemeClr>
          </a:duotone>
        </a:blip>
        <a:stretch>
          <a:fillRect/>
        </a:stretch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Trek.thmx</Template>
  <TotalTime>884</TotalTime>
  <Words>1903</Words>
  <Application>Microsoft Macintosh PowerPoint</Application>
  <PresentationFormat>On-screen Show (4:3)</PresentationFormat>
  <Paragraphs>542</Paragraphs>
  <Slides>63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80" baseType="lpstr">
      <vt:lpstr>Arial</vt:lpstr>
      <vt:lpstr>Century Gothic</vt:lpstr>
      <vt:lpstr>Comic Sans MS</vt:lpstr>
      <vt:lpstr>Courier</vt:lpstr>
      <vt:lpstr>Courier New</vt:lpstr>
      <vt:lpstr>Franklin Gothic Book</vt:lpstr>
      <vt:lpstr>Franklin Gothic Medium</vt:lpstr>
      <vt:lpstr>Gill Sans MT</vt:lpstr>
      <vt:lpstr>Helvetica</vt:lpstr>
      <vt:lpstr>ＭＳ Ｐゴシック</vt:lpstr>
      <vt:lpstr>ＭＳ ゴシック</vt:lpstr>
      <vt:lpstr>Times New Roman</vt:lpstr>
      <vt:lpstr>Trebuchet MS</vt:lpstr>
      <vt:lpstr>Wingdings</vt:lpstr>
      <vt:lpstr>Wingdings 2</vt:lpstr>
      <vt:lpstr>Trek</vt:lpstr>
      <vt:lpstr>Equation</vt:lpstr>
      <vt:lpstr>PowerPoint Presentation</vt:lpstr>
      <vt:lpstr>PowerPoint Presentation</vt:lpstr>
      <vt:lpstr>Goals for this Workshop</vt:lpstr>
      <vt:lpstr>Agenda</vt:lpstr>
      <vt:lpstr>Algebra Matters</vt:lpstr>
      <vt:lpstr>PowerPoint Presentation</vt:lpstr>
      <vt:lpstr>Why is Algebra so Hard? </vt:lpstr>
      <vt:lpstr>“How many roots does f have?”</vt:lpstr>
      <vt:lpstr>Make representations concrete and connected</vt:lpstr>
      <vt:lpstr>Programming has functions!</vt:lpstr>
      <vt:lpstr>Programming != Math</vt:lpstr>
      <vt:lpstr>Agenda</vt:lpstr>
      <vt:lpstr>Who is Bootstrap for?</vt:lpstr>
      <vt:lpstr>Bootstrap Materials</vt:lpstr>
      <vt:lpstr>10,000 Foot View</vt:lpstr>
      <vt:lpstr>10,000 Foot View</vt:lpstr>
      <vt:lpstr>10,000 Foot View</vt:lpstr>
      <vt:lpstr>10,000 Foot View</vt:lpstr>
      <vt:lpstr>Agenda</vt:lpstr>
      <vt:lpstr>Setting up your classroom</vt:lpstr>
      <vt:lpstr>Unit 1</vt:lpstr>
      <vt:lpstr>NinjaCat</vt:lpstr>
      <vt:lpstr>Game Brainstorming</vt:lpstr>
      <vt:lpstr>Starting to Program…</vt:lpstr>
      <vt:lpstr>Circles of Evaluation</vt:lpstr>
      <vt:lpstr>Unit 2</vt:lpstr>
      <vt:lpstr>Circles Triathlon</vt:lpstr>
      <vt:lpstr>Contracts</vt:lpstr>
      <vt:lpstr>Strings and Images</vt:lpstr>
      <vt:lpstr>More Image Functions</vt:lpstr>
      <vt:lpstr>Error Messages</vt:lpstr>
      <vt:lpstr>Driver / Navigator</vt:lpstr>
      <vt:lpstr>PowerPoint Presentation</vt:lpstr>
      <vt:lpstr>Unit 3</vt:lpstr>
      <vt:lpstr>Defining Values</vt:lpstr>
      <vt:lpstr>Defining Functions</vt:lpstr>
      <vt:lpstr>Defining Functions</vt:lpstr>
      <vt:lpstr>Unit 4</vt:lpstr>
      <vt:lpstr>rocket-height</vt:lpstr>
      <vt:lpstr>Challenges</vt:lpstr>
      <vt:lpstr>Practice</vt:lpstr>
      <vt:lpstr>Unit 5</vt:lpstr>
      <vt:lpstr>Animating your Characters</vt:lpstr>
      <vt:lpstr>For Practice…</vt:lpstr>
      <vt:lpstr>Unit 6</vt:lpstr>
      <vt:lpstr>True and False…</vt:lpstr>
      <vt:lpstr>safe-left?</vt:lpstr>
      <vt:lpstr>Finishing onscreen?</vt:lpstr>
      <vt:lpstr>PowerPoint Presentation</vt:lpstr>
      <vt:lpstr>Unit 7</vt:lpstr>
      <vt:lpstr>Luigi’s Pizza</vt:lpstr>
      <vt:lpstr>Extending the Design Recipe</vt:lpstr>
      <vt:lpstr>update-player</vt:lpstr>
      <vt:lpstr>Challenges</vt:lpstr>
      <vt:lpstr>The last lessons…</vt:lpstr>
      <vt:lpstr>At the End..</vt:lpstr>
      <vt:lpstr>Implementation</vt:lpstr>
      <vt:lpstr>PowerPoint Presentation</vt:lpstr>
      <vt:lpstr>PowerPoint Presentation</vt:lpstr>
      <vt:lpstr>Next Steps</vt:lpstr>
      <vt:lpstr>Sample Questions for Breakout</vt:lpstr>
      <vt:lpstr>Connect with Us!</vt:lpstr>
      <vt:lpstr>We’d like your feedback!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Emmanuel Schanzer</dc:creator>
  <cp:keywords/>
  <dc:description/>
  <cp:lastModifiedBy>Microsoft Office User</cp:lastModifiedBy>
  <cp:revision>30</cp:revision>
  <cp:lastPrinted>2010-06-15T20:49:49Z</cp:lastPrinted>
  <dcterms:created xsi:type="dcterms:W3CDTF">2015-08-09T14:46:48Z</dcterms:created>
  <dcterms:modified xsi:type="dcterms:W3CDTF">2017-06-29T16:25:02Z</dcterms:modified>
  <cp:category/>
</cp:coreProperties>
</file>